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83" r:id="rId6"/>
    <p:sldId id="257" r:id="rId7"/>
    <p:sldId id="288" r:id="rId8"/>
    <p:sldId id="289" r:id="rId9"/>
    <p:sldId id="290" r:id="rId10"/>
    <p:sldId id="297" r:id="rId11"/>
    <p:sldId id="301" r:id="rId12"/>
    <p:sldId id="298" r:id="rId13"/>
    <p:sldId id="292" r:id="rId14"/>
    <p:sldId id="293" r:id="rId15"/>
    <p:sldId id="287"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162B"/>
    <a:srgbClr val="A40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1356EB-DDA0-4B9C-8C5A-1CE43365CED9}" v="423" dt="2023-05-20T09:00:27.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238" autoAdjust="0"/>
  </p:normalViewPr>
  <p:slideViewPr>
    <p:cSldViewPr>
      <p:cViewPr varScale="1">
        <p:scale>
          <a:sx n="99" d="100"/>
          <a:sy n="99" d="100"/>
        </p:scale>
        <p:origin x="922"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9401D1-C996-413D-813F-3FE659D29D6A}"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en-ZA"/>
        </a:p>
      </dgm:t>
    </dgm:pt>
    <dgm:pt modelId="{81D278E8-27B2-403F-92E1-C83B0A846080}">
      <dgm:prSet phldrT="[Text]" custT="1"/>
      <dgm:spPr/>
      <dgm:t>
        <a:bodyPr/>
        <a:lstStyle/>
        <a:p>
          <a:pPr algn="ctr"/>
          <a:r>
            <a:rPr lang="en-ZA" sz="1700" b="1" dirty="0">
              <a:latin typeface="Linux Biolinum" panose="02000503000000000000" pitchFamily="2" charset="0"/>
              <a:ea typeface="Linux Biolinum" panose="02000503000000000000" pitchFamily="2" charset="0"/>
              <a:cs typeface="Linux Biolinum" panose="02000503000000000000" pitchFamily="2" charset="0"/>
            </a:rPr>
            <a:t>Students</a:t>
          </a:r>
        </a:p>
      </dgm:t>
    </dgm:pt>
    <dgm:pt modelId="{FC360682-B0E6-4A6F-951C-DE48A8369E7B}" type="parTrans" cxnId="{F8FBD4EE-9667-4E48-B932-F5553EE7D596}">
      <dgm:prSet/>
      <dgm:spPr/>
      <dgm:t>
        <a:bodyPr/>
        <a:lstStyle/>
        <a:p>
          <a:pPr algn="r"/>
          <a:endParaRPr lang="en-ZA"/>
        </a:p>
      </dgm:t>
    </dgm:pt>
    <dgm:pt modelId="{BE9D4240-6915-4A72-A98F-3F047AE62A02}" type="sibTrans" cxnId="{F8FBD4EE-9667-4E48-B932-F5553EE7D596}">
      <dgm:prSet/>
      <dgm:spPr/>
      <dgm:t>
        <a:bodyPr/>
        <a:lstStyle/>
        <a:p>
          <a:pPr algn="r"/>
          <a:endParaRPr lang="en-ZA"/>
        </a:p>
      </dgm:t>
    </dgm:pt>
    <dgm:pt modelId="{23892266-A86D-4577-965C-AF82EFCFECBA}">
      <dgm:prSet phldrT="[Text]" custT="1"/>
      <dgm:spPr/>
      <dgm:t>
        <a:bodyPr/>
        <a:lstStyle/>
        <a:p>
          <a:pPr algn="l"/>
          <a:r>
            <a:rPr lang="en-ZA" sz="1200" b="1" dirty="0">
              <a:latin typeface="Linux Biolinum" panose="02000503000000000000" pitchFamily="2" charset="0"/>
              <a:ea typeface="Linux Biolinum" panose="02000503000000000000" pitchFamily="2" charset="0"/>
              <a:cs typeface="Linux Biolinum" panose="02000503000000000000" pitchFamily="2" charset="0"/>
            </a:rPr>
            <a:t>Institutions</a:t>
          </a:r>
        </a:p>
      </dgm:t>
    </dgm:pt>
    <dgm:pt modelId="{978FD7F4-CA0B-48FF-AD5F-D0A27F221217}" type="parTrans" cxnId="{2DA5C206-1DFF-4CB2-B994-FFBA3D772F2C}">
      <dgm:prSet/>
      <dgm:spPr/>
      <dgm:t>
        <a:bodyPr/>
        <a:lstStyle/>
        <a:p>
          <a:pPr algn="r"/>
          <a:endParaRPr lang="en-ZA"/>
        </a:p>
      </dgm:t>
    </dgm:pt>
    <dgm:pt modelId="{518143A7-A9C7-4404-9BC1-C8668149A385}" type="sibTrans" cxnId="{2DA5C206-1DFF-4CB2-B994-FFBA3D772F2C}">
      <dgm:prSet/>
      <dgm:spPr/>
      <dgm:t>
        <a:bodyPr/>
        <a:lstStyle/>
        <a:p>
          <a:pPr algn="r"/>
          <a:endParaRPr lang="en-ZA"/>
        </a:p>
      </dgm:t>
    </dgm:pt>
    <dgm:pt modelId="{8614CCE1-B606-4A24-BE63-5034F38DFB6F}">
      <dgm:prSet phldrT="[Text]" custT="1"/>
      <dgm:spPr/>
      <dgm:t>
        <a:bodyPr/>
        <a:lstStyle/>
        <a:p>
          <a:pPr algn="ctr"/>
          <a:r>
            <a:rPr lang="en-ZA" sz="1400" b="1" dirty="0">
              <a:latin typeface="Linux Biolinum" panose="02000503000000000000" pitchFamily="2" charset="0"/>
              <a:ea typeface="Linux Biolinum" panose="02000503000000000000" pitchFamily="2" charset="0"/>
              <a:cs typeface="Linux Biolinum" panose="02000503000000000000" pitchFamily="2" charset="0"/>
            </a:rPr>
            <a:t>Academic Staff</a:t>
          </a:r>
        </a:p>
      </dgm:t>
    </dgm:pt>
    <dgm:pt modelId="{29B984CC-FD55-4124-9413-7130DFAA2023}" type="parTrans" cxnId="{5121D3EC-1B33-4465-8307-040981F93CE9}">
      <dgm:prSet/>
      <dgm:spPr/>
      <dgm:t>
        <a:bodyPr/>
        <a:lstStyle/>
        <a:p>
          <a:pPr algn="r"/>
          <a:endParaRPr lang="en-ZA"/>
        </a:p>
      </dgm:t>
    </dgm:pt>
    <dgm:pt modelId="{D49CE9A9-E654-40DE-8663-84F67031A6C9}" type="sibTrans" cxnId="{5121D3EC-1B33-4465-8307-040981F93CE9}">
      <dgm:prSet/>
      <dgm:spPr/>
      <dgm:t>
        <a:bodyPr/>
        <a:lstStyle/>
        <a:p>
          <a:pPr algn="r"/>
          <a:endParaRPr lang="en-ZA"/>
        </a:p>
      </dgm:t>
    </dgm:pt>
    <dgm:pt modelId="{42CB28FB-FA0E-4416-988D-7132B0B1983A}">
      <dgm:prSet phldrT="[Text]" custT="1"/>
      <dgm:spPr/>
      <dgm:t>
        <a:bodyPr/>
        <a:lstStyle/>
        <a:p>
          <a:pPr algn="ctr"/>
          <a:r>
            <a:rPr lang="en-ZA" sz="1400" b="1" dirty="0">
              <a:latin typeface="Linux Biolinum" panose="02000503000000000000" pitchFamily="2" charset="0"/>
              <a:ea typeface="Linux Biolinum" panose="02000503000000000000" pitchFamily="2" charset="0"/>
              <a:cs typeface="Linux Biolinum" panose="02000503000000000000" pitchFamily="2" charset="0"/>
            </a:rPr>
            <a:t>Support Staff </a:t>
          </a:r>
        </a:p>
      </dgm:t>
    </dgm:pt>
    <dgm:pt modelId="{B5E306CB-4F2B-4304-9130-4D54A949B840}" type="parTrans" cxnId="{C578317F-D369-4FDB-A20F-F9670B7B7B19}">
      <dgm:prSet/>
      <dgm:spPr/>
      <dgm:t>
        <a:bodyPr/>
        <a:lstStyle/>
        <a:p>
          <a:pPr algn="r"/>
          <a:endParaRPr lang="en-ZA"/>
        </a:p>
      </dgm:t>
    </dgm:pt>
    <dgm:pt modelId="{694182CD-08A9-4501-81D8-0C846CD3082A}" type="sibTrans" cxnId="{C578317F-D369-4FDB-A20F-F9670B7B7B19}">
      <dgm:prSet/>
      <dgm:spPr/>
      <dgm:t>
        <a:bodyPr/>
        <a:lstStyle/>
        <a:p>
          <a:pPr algn="r"/>
          <a:endParaRPr lang="en-ZA"/>
        </a:p>
      </dgm:t>
    </dgm:pt>
    <dgm:pt modelId="{BCD06915-30CE-461C-91DB-1E6E86A54F6A}" type="pres">
      <dgm:prSet presAssocID="{B09401D1-C996-413D-813F-3FE659D29D6A}" presName="Name0" presStyleCnt="0">
        <dgm:presLayoutVars>
          <dgm:chMax val="1"/>
          <dgm:dir/>
          <dgm:animLvl val="ctr"/>
          <dgm:resizeHandles val="exact"/>
        </dgm:presLayoutVars>
      </dgm:prSet>
      <dgm:spPr/>
    </dgm:pt>
    <dgm:pt modelId="{B50E4BBB-EB78-4DC0-940E-D53F996023D0}" type="pres">
      <dgm:prSet presAssocID="{81D278E8-27B2-403F-92E1-C83B0A846080}" presName="centerShape" presStyleLbl="node0" presStyleIdx="0" presStyleCnt="1"/>
      <dgm:spPr/>
    </dgm:pt>
    <dgm:pt modelId="{A4454E85-8ED1-4280-9410-CC5A6E6599FA}" type="pres">
      <dgm:prSet presAssocID="{23892266-A86D-4577-965C-AF82EFCFECBA}" presName="node" presStyleLbl="node1" presStyleIdx="0" presStyleCnt="3">
        <dgm:presLayoutVars>
          <dgm:bulletEnabled val="1"/>
        </dgm:presLayoutVars>
      </dgm:prSet>
      <dgm:spPr/>
    </dgm:pt>
    <dgm:pt modelId="{0E67E9C0-4B17-4B54-85DF-82DE134D5021}" type="pres">
      <dgm:prSet presAssocID="{23892266-A86D-4577-965C-AF82EFCFECBA}" presName="dummy" presStyleCnt="0"/>
      <dgm:spPr/>
    </dgm:pt>
    <dgm:pt modelId="{07852CB1-AA3F-4F72-BF24-B48349FCEC86}" type="pres">
      <dgm:prSet presAssocID="{518143A7-A9C7-4404-9BC1-C8668149A385}" presName="sibTrans" presStyleLbl="sibTrans2D1" presStyleIdx="0" presStyleCnt="3"/>
      <dgm:spPr/>
    </dgm:pt>
    <dgm:pt modelId="{6053E55E-2354-464A-B20E-DDADE11F6D0B}" type="pres">
      <dgm:prSet presAssocID="{8614CCE1-B606-4A24-BE63-5034F38DFB6F}" presName="node" presStyleLbl="node1" presStyleIdx="1" presStyleCnt="3">
        <dgm:presLayoutVars>
          <dgm:bulletEnabled val="1"/>
        </dgm:presLayoutVars>
      </dgm:prSet>
      <dgm:spPr/>
    </dgm:pt>
    <dgm:pt modelId="{5F0F8D67-D258-4AD3-A061-5BA552BCEB44}" type="pres">
      <dgm:prSet presAssocID="{8614CCE1-B606-4A24-BE63-5034F38DFB6F}" presName="dummy" presStyleCnt="0"/>
      <dgm:spPr/>
    </dgm:pt>
    <dgm:pt modelId="{6B4283E5-F8D8-48F4-A1D4-EC8C86054D76}" type="pres">
      <dgm:prSet presAssocID="{D49CE9A9-E654-40DE-8663-84F67031A6C9}" presName="sibTrans" presStyleLbl="sibTrans2D1" presStyleIdx="1" presStyleCnt="3"/>
      <dgm:spPr/>
    </dgm:pt>
    <dgm:pt modelId="{F2AD6C4E-2920-4387-8CFB-CC125F90ACBD}" type="pres">
      <dgm:prSet presAssocID="{42CB28FB-FA0E-4416-988D-7132B0B1983A}" presName="node" presStyleLbl="node1" presStyleIdx="2" presStyleCnt="3">
        <dgm:presLayoutVars>
          <dgm:bulletEnabled val="1"/>
        </dgm:presLayoutVars>
      </dgm:prSet>
      <dgm:spPr/>
    </dgm:pt>
    <dgm:pt modelId="{A110DCB2-A6B3-455C-A885-CDCB08DD5C18}" type="pres">
      <dgm:prSet presAssocID="{42CB28FB-FA0E-4416-988D-7132B0B1983A}" presName="dummy" presStyleCnt="0"/>
      <dgm:spPr/>
    </dgm:pt>
    <dgm:pt modelId="{B16BAE78-AA78-4A0A-90B8-B972440756E7}" type="pres">
      <dgm:prSet presAssocID="{694182CD-08A9-4501-81D8-0C846CD3082A}" presName="sibTrans" presStyleLbl="sibTrans2D1" presStyleIdx="2" presStyleCnt="3"/>
      <dgm:spPr/>
    </dgm:pt>
  </dgm:ptLst>
  <dgm:cxnLst>
    <dgm:cxn modelId="{B35B4504-569E-4F56-A66E-04179D97715C}" type="presOf" srcId="{42CB28FB-FA0E-4416-988D-7132B0B1983A}" destId="{F2AD6C4E-2920-4387-8CFB-CC125F90ACBD}" srcOrd="0" destOrd="0" presId="urn:microsoft.com/office/officeart/2005/8/layout/radial6"/>
    <dgm:cxn modelId="{2DA5C206-1DFF-4CB2-B994-FFBA3D772F2C}" srcId="{81D278E8-27B2-403F-92E1-C83B0A846080}" destId="{23892266-A86D-4577-965C-AF82EFCFECBA}" srcOrd="0" destOrd="0" parTransId="{978FD7F4-CA0B-48FF-AD5F-D0A27F221217}" sibTransId="{518143A7-A9C7-4404-9BC1-C8668149A385}"/>
    <dgm:cxn modelId="{81DB360D-60F4-4E36-91EF-2473A856397D}" type="presOf" srcId="{81D278E8-27B2-403F-92E1-C83B0A846080}" destId="{B50E4BBB-EB78-4DC0-940E-D53F996023D0}" srcOrd="0" destOrd="0" presId="urn:microsoft.com/office/officeart/2005/8/layout/radial6"/>
    <dgm:cxn modelId="{1106F71E-7D66-43A2-86C9-4DFDDAB96A61}" type="presOf" srcId="{D49CE9A9-E654-40DE-8663-84F67031A6C9}" destId="{6B4283E5-F8D8-48F4-A1D4-EC8C86054D76}" srcOrd="0" destOrd="0" presId="urn:microsoft.com/office/officeart/2005/8/layout/radial6"/>
    <dgm:cxn modelId="{29723542-1B3A-4865-BC3E-8114371BAD62}" type="presOf" srcId="{694182CD-08A9-4501-81D8-0C846CD3082A}" destId="{B16BAE78-AA78-4A0A-90B8-B972440756E7}" srcOrd="0" destOrd="0" presId="urn:microsoft.com/office/officeart/2005/8/layout/radial6"/>
    <dgm:cxn modelId="{72BF394B-EB1A-4A73-88E3-8A58AC351E28}" type="presOf" srcId="{23892266-A86D-4577-965C-AF82EFCFECBA}" destId="{A4454E85-8ED1-4280-9410-CC5A6E6599FA}" srcOrd="0" destOrd="0" presId="urn:microsoft.com/office/officeart/2005/8/layout/radial6"/>
    <dgm:cxn modelId="{C578317F-D369-4FDB-A20F-F9670B7B7B19}" srcId="{81D278E8-27B2-403F-92E1-C83B0A846080}" destId="{42CB28FB-FA0E-4416-988D-7132B0B1983A}" srcOrd="2" destOrd="0" parTransId="{B5E306CB-4F2B-4304-9130-4D54A949B840}" sibTransId="{694182CD-08A9-4501-81D8-0C846CD3082A}"/>
    <dgm:cxn modelId="{8CB90593-0C7B-40A3-B42D-EA2B0BBC758C}" type="presOf" srcId="{8614CCE1-B606-4A24-BE63-5034F38DFB6F}" destId="{6053E55E-2354-464A-B20E-DDADE11F6D0B}" srcOrd="0" destOrd="0" presId="urn:microsoft.com/office/officeart/2005/8/layout/radial6"/>
    <dgm:cxn modelId="{EB8381AA-3607-41AE-8F1C-909C97519488}" type="presOf" srcId="{B09401D1-C996-413D-813F-3FE659D29D6A}" destId="{BCD06915-30CE-461C-91DB-1E6E86A54F6A}" srcOrd="0" destOrd="0" presId="urn:microsoft.com/office/officeart/2005/8/layout/radial6"/>
    <dgm:cxn modelId="{13CCB3DA-AC92-44EE-B9F0-B73FC6366702}" type="presOf" srcId="{518143A7-A9C7-4404-9BC1-C8668149A385}" destId="{07852CB1-AA3F-4F72-BF24-B48349FCEC86}" srcOrd="0" destOrd="0" presId="urn:microsoft.com/office/officeart/2005/8/layout/radial6"/>
    <dgm:cxn modelId="{5121D3EC-1B33-4465-8307-040981F93CE9}" srcId="{81D278E8-27B2-403F-92E1-C83B0A846080}" destId="{8614CCE1-B606-4A24-BE63-5034F38DFB6F}" srcOrd="1" destOrd="0" parTransId="{29B984CC-FD55-4124-9413-7130DFAA2023}" sibTransId="{D49CE9A9-E654-40DE-8663-84F67031A6C9}"/>
    <dgm:cxn modelId="{F8FBD4EE-9667-4E48-B932-F5553EE7D596}" srcId="{B09401D1-C996-413D-813F-3FE659D29D6A}" destId="{81D278E8-27B2-403F-92E1-C83B0A846080}" srcOrd="0" destOrd="0" parTransId="{FC360682-B0E6-4A6F-951C-DE48A8369E7B}" sibTransId="{BE9D4240-6915-4A72-A98F-3F047AE62A02}"/>
    <dgm:cxn modelId="{AC20034B-D7E1-465E-BEDD-3560D727356E}" type="presParOf" srcId="{BCD06915-30CE-461C-91DB-1E6E86A54F6A}" destId="{B50E4BBB-EB78-4DC0-940E-D53F996023D0}" srcOrd="0" destOrd="0" presId="urn:microsoft.com/office/officeart/2005/8/layout/radial6"/>
    <dgm:cxn modelId="{3875A8D8-1BCC-48EB-80FB-2B4351B041C8}" type="presParOf" srcId="{BCD06915-30CE-461C-91DB-1E6E86A54F6A}" destId="{A4454E85-8ED1-4280-9410-CC5A6E6599FA}" srcOrd="1" destOrd="0" presId="urn:microsoft.com/office/officeart/2005/8/layout/radial6"/>
    <dgm:cxn modelId="{C2FBB02A-586D-4090-9D5A-5678D9661855}" type="presParOf" srcId="{BCD06915-30CE-461C-91DB-1E6E86A54F6A}" destId="{0E67E9C0-4B17-4B54-85DF-82DE134D5021}" srcOrd="2" destOrd="0" presId="urn:microsoft.com/office/officeart/2005/8/layout/radial6"/>
    <dgm:cxn modelId="{EF603306-FA61-41B6-9397-20E727859BA2}" type="presParOf" srcId="{BCD06915-30CE-461C-91DB-1E6E86A54F6A}" destId="{07852CB1-AA3F-4F72-BF24-B48349FCEC86}" srcOrd="3" destOrd="0" presId="urn:microsoft.com/office/officeart/2005/8/layout/radial6"/>
    <dgm:cxn modelId="{5456CBFA-DC7A-4C53-A4CE-834F7133677E}" type="presParOf" srcId="{BCD06915-30CE-461C-91DB-1E6E86A54F6A}" destId="{6053E55E-2354-464A-B20E-DDADE11F6D0B}" srcOrd="4" destOrd="0" presId="urn:microsoft.com/office/officeart/2005/8/layout/radial6"/>
    <dgm:cxn modelId="{AB387744-D26E-4A61-B562-3F6F499B4749}" type="presParOf" srcId="{BCD06915-30CE-461C-91DB-1E6E86A54F6A}" destId="{5F0F8D67-D258-4AD3-A061-5BA552BCEB44}" srcOrd="5" destOrd="0" presId="urn:microsoft.com/office/officeart/2005/8/layout/radial6"/>
    <dgm:cxn modelId="{8A485EBA-1839-4757-B471-023E6F17E4BF}" type="presParOf" srcId="{BCD06915-30CE-461C-91DB-1E6E86A54F6A}" destId="{6B4283E5-F8D8-48F4-A1D4-EC8C86054D76}" srcOrd="6" destOrd="0" presId="urn:microsoft.com/office/officeart/2005/8/layout/radial6"/>
    <dgm:cxn modelId="{B8DD8569-D9B6-400A-986C-E7D025B8B3EF}" type="presParOf" srcId="{BCD06915-30CE-461C-91DB-1E6E86A54F6A}" destId="{F2AD6C4E-2920-4387-8CFB-CC125F90ACBD}" srcOrd="7" destOrd="0" presId="urn:microsoft.com/office/officeart/2005/8/layout/radial6"/>
    <dgm:cxn modelId="{B8D5EA9C-C6B7-4D2F-A856-2E21B83B00AF}" type="presParOf" srcId="{BCD06915-30CE-461C-91DB-1E6E86A54F6A}" destId="{A110DCB2-A6B3-455C-A885-CDCB08DD5C18}" srcOrd="8" destOrd="0" presId="urn:microsoft.com/office/officeart/2005/8/layout/radial6"/>
    <dgm:cxn modelId="{FD87AC65-C1D8-4883-83D8-5052B04265D5}" type="presParOf" srcId="{BCD06915-30CE-461C-91DB-1E6E86A54F6A}" destId="{B16BAE78-AA78-4A0A-90B8-B972440756E7}"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BE6B4-03E3-4770-81AE-F0521E57FACD}" type="doc">
      <dgm:prSet loTypeId="urn:microsoft.com/office/officeart/2005/8/layout/process4" loCatId="list" qsTypeId="urn:microsoft.com/office/officeart/2005/8/quickstyle/simple3" qsCatId="simple" csTypeId="urn:microsoft.com/office/officeart/2005/8/colors/accent4_5" csCatId="accent4" phldr="1"/>
      <dgm:spPr/>
      <dgm:t>
        <a:bodyPr/>
        <a:lstStyle/>
        <a:p>
          <a:endParaRPr lang="en-ZA"/>
        </a:p>
      </dgm:t>
    </dgm:pt>
    <dgm:pt modelId="{355612E1-CBBD-4F30-9130-3CD4D73C79B9}">
      <dgm:prSet phldrT="[Text]"/>
      <dgm:spPr/>
      <dgm:t>
        <a:bodyPr/>
        <a:lstStyle/>
        <a:p>
          <a:r>
            <a:rPr lang="en-ZA" b="1" dirty="0">
              <a:latin typeface="Linux Biolinum" panose="02000503000000000000" pitchFamily="2" charset="0"/>
              <a:ea typeface="Linux Biolinum" panose="02000503000000000000" pitchFamily="2" charset="0"/>
              <a:cs typeface="Linux Biolinum" panose="02000503000000000000" pitchFamily="2" charset="0"/>
            </a:rPr>
            <a:t>Social Compact</a:t>
          </a:r>
        </a:p>
      </dgm:t>
    </dgm:pt>
    <dgm:pt modelId="{CF427C1B-7E2B-483A-8AFE-B50D2B80224F}" type="parTrans" cxnId="{430EF870-8125-4E2D-A36D-804B9E04CCE8}">
      <dgm:prSet/>
      <dgm:spPr/>
      <dgm:t>
        <a:bodyPr/>
        <a:lstStyle/>
        <a:p>
          <a:endParaRPr lang="en-ZA"/>
        </a:p>
      </dgm:t>
    </dgm:pt>
    <dgm:pt modelId="{E7024B74-FFF0-4603-B360-EB27765D63B4}" type="sibTrans" cxnId="{430EF870-8125-4E2D-A36D-804B9E04CCE8}">
      <dgm:prSet/>
      <dgm:spPr/>
      <dgm:t>
        <a:bodyPr/>
        <a:lstStyle/>
        <a:p>
          <a:endParaRPr lang="en-ZA"/>
        </a:p>
      </dgm:t>
    </dgm:pt>
    <dgm:pt modelId="{163D4724-3E18-484A-938E-B5914A1F9B9A}">
      <dgm:prSet phldrT="[Text]" custT="1"/>
      <dgm:spPr/>
      <dgm:t>
        <a:bodyPr/>
        <a:lstStyle/>
        <a:p>
          <a:r>
            <a:rPr lang="en-ZA" sz="1300" dirty="0">
              <a:latin typeface="Linux Biolinum" panose="02000503000000000000" pitchFamily="2" charset="0"/>
              <a:ea typeface="Linux Biolinum" panose="02000503000000000000" pitchFamily="2" charset="0"/>
              <a:cs typeface="Linux Biolinum" panose="02000503000000000000" pitchFamily="2" charset="0"/>
            </a:rPr>
            <a:t>Students and university professionals must detail their expectations and reach an agreement.</a:t>
          </a:r>
        </a:p>
      </dgm:t>
    </dgm:pt>
    <dgm:pt modelId="{3106E356-44BC-4A9D-B0FF-3CB01C22D616}" type="parTrans" cxnId="{D50DCB68-0A25-45E9-9E1D-5CC4D29B04DD}">
      <dgm:prSet/>
      <dgm:spPr/>
      <dgm:t>
        <a:bodyPr/>
        <a:lstStyle/>
        <a:p>
          <a:endParaRPr lang="en-ZA"/>
        </a:p>
      </dgm:t>
    </dgm:pt>
    <dgm:pt modelId="{F776D595-DC0F-42E9-90EE-2652603AEC01}" type="sibTrans" cxnId="{D50DCB68-0A25-45E9-9E1D-5CC4D29B04DD}">
      <dgm:prSet/>
      <dgm:spPr/>
      <dgm:t>
        <a:bodyPr/>
        <a:lstStyle/>
        <a:p>
          <a:endParaRPr lang="en-ZA"/>
        </a:p>
      </dgm:t>
    </dgm:pt>
    <dgm:pt modelId="{CD11AE28-91BF-45C2-9840-97E831B8690B}">
      <dgm:prSet phldrT="[Text]" custT="1"/>
      <dgm:spPr/>
      <dgm:t>
        <a:bodyPr/>
        <a:lstStyle/>
        <a:p>
          <a:r>
            <a:rPr lang="en-ZA" sz="1600" b="1" dirty="0">
              <a:latin typeface="Linux Biolinum" panose="02000503000000000000" pitchFamily="2" charset="0"/>
              <a:ea typeface="Linux Biolinum" panose="02000503000000000000" pitchFamily="2" charset="0"/>
              <a:cs typeface="Linux Biolinum" panose="02000503000000000000" pitchFamily="2" charset="0"/>
            </a:rPr>
            <a:t>Intentionality and trust</a:t>
          </a:r>
        </a:p>
      </dgm:t>
    </dgm:pt>
    <dgm:pt modelId="{31014F79-20D1-402F-9BBC-469A3FE91BBD}" type="parTrans" cxnId="{060EEDE9-69A6-41EE-9F38-1A2DF635B625}">
      <dgm:prSet/>
      <dgm:spPr/>
      <dgm:t>
        <a:bodyPr/>
        <a:lstStyle/>
        <a:p>
          <a:endParaRPr lang="en-ZA"/>
        </a:p>
      </dgm:t>
    </dgm:pt>
    <dgm:pt modelId="{AB6CA8A6-F009-4358-AB3B-703FD78263CD}" type="sibTrans" cxnId="{060EEDE9-69A6-41EE-9F38-1A2DF635B625}">
      <dgm:prSet/>
      <dgm:spPr/>
      <dgm:t>
        <a:bodyPr/>
        <a:lstStyle/>
        <a:p>
          <a:endParaRPr lang="en-ZA"/>
        </a:p>
      </dgm:t>
    </dgm:pt>
    <dgm:pt modelId="{D62CB85C-8271-4D02-AD02-3F69925AF908}">
      <dgm:prSet phldrT="[Text]" custT="1"/>
      <dgm:spPr/>
      <dgm:t>
        <a:bodyPr/>
        <a:lstStyle/>
        <a:p>
          <a:r>
            <a:rPr lang="en-ZA" sz="1300" dirty="0">
              <a:latin typeface="Linux Biolinum" panose="02000503000000000000" pitchFamily="2" charset="0"/>
              <a:ea typeface="Linux Biolinum" panose="02000503000000000000" pitchFamily="2" charset="0"/>
              <a:cs typeface="Linux Biolinum" panose="02000503000000000000" pitchFamily="2" charset="0"/>
            </a:rPr>
            <a:t>University professionals must trust student’s perspectives for they too bring with them perspectives and natural wisdom. They must be willing test student’s perspectives.</a:t>
          </a:r>
        </a:p>
      </dgm:t>
    </dgm:pt>
    <dgm:pt modelId="{1F815711-2504-4D24-AE7B-AB2572B1490C}" type="parTrans" cxnId="{5E84DDD3-65FD-4451-BBF1-C071A264A758}">
      <dgm:prSet/>
      <dgm:spPr/>
      <dgm:t>
        <a:bodyPr/>
        <a:lstStyle/>
        <a:p>
          <a:endParaRPr lang="en-ZA"/>
        </a:p>
      </dgm:t>
    </dgm:pt>
    <dgm:pt modelId="{5FA4CF35-29BE-46C6-BD47-3C1CB906F757}" type="sibTrans" cxnId="{5E84DDD3-65FD-4451-BBF1-C071A264A758}">
      <dgm:prSet/>
      <dgm:spPr/>
      <dgm:t>
        <a:bodyPr/>
        <a:lstStyle/>
        <a:p>
          <a:endParaRPr lang="en-ZA"/>
        </a:p>
      </dgm:t>
    </dgm:pt>
    <dgm:pt modelId="{2F57E8CF-CE7F-472E-AFF3-137DA0C4C2B2}">
      <dgm:prSet phldrT="[Text]"/>
      <dgm:spPr/>
      <dgm:t>
        <a:bodyPr/>
        <a:lstStyle/>
        <a:p>
          <a:r>
            <a:rPr lang="en-ZA" b="1" dirty="0">
              <a:latin typeface="Linux Biolinum" panose="02000503000000000000" pitchFamily="2" charset="0"/>
              <a:ea typeface="Linux Biolinum" panose="02000503000000000000" pitchFamily="2" charset="0"/>
              <a:cs typeface="Linux Biolinum" panose="02000503000000000000" pitchFamily="2" charset="0"/>
            </a:rPr>
            <a:t>Ethos of Mutual Respect and Responsibility</a:t>
          </a:r>
          <a:r>
            <a:rPr lang="en-ZA" dirty="0">
              <a:latin typeface="Linux Biolinum" panose="02000503000000000000" pitchFamily="2" charset="0"/>
              <a:ea typeface="Linux Biolinum" panose="02000503000000000000" pitchFamily="2" charset="0"/>
              <a:cs typeface="Linux Biolinum" panose="02000503000000000000" pitchFamily="2" charset="0"/>
            </a:rPr>
            <a:t> </a:t>
          </a:r>
        </a:p>
      </dgm:t>
    </dgm:pt>
    <dgm:pt modelId="{02DC21BC-B062-48F3-990B-C5517770D5D4}" type="parTrans" cxnId="{371654A5-A7BE-4E4C-B710-BBAC2D57F726}">
      <dgm:prSet/>
      <dgm:spPr/>
      <dgm:t>
        <a:bodyPr/>
        <a:lstStyle/>
        <a:p>
          <a:endParaRPr lang="en-ZA"/>
        </a:p>
      </dgm:t>
    </dgm:pt>
    <dgm:pt modelId="{0EB9DE32-6B3B-48CD-A6FB-03E337C83A51}" type="sibTrans" cxnId="{371654A5-A7BE-4E4C-B710-BBAC2D57F726}">
      <dgm:prSet/>
      <dgm:spPr/>
      <dgm:t>
        <a:bodyPr/>
        <a:lstStyle/>
        <a:p>
          <a:endParaRPr lang="en-ZA"/>
        </a:p>
      </dgm:t>
    </dgm:pt>
    <dgm:pt modelId="{679D6727-5D4C-4D3A-8E62-6CE51B3250A2}">
      <dgm:prSet phldrT="[Text]" custT="1"/>
      <dgm:spPr/>
      <dgm:t>
        <a:bodyPr/>
        <a:lstStyle/>
        <a:p>
          <a:r>
            <a:rPr lang="en-ZA" sz="1300" dirty="0">
              <a:latin typeface="Linux Biolinum" panose="02000503000000000000" pitchFamily="2" charset="0"/>
              <a:ea typeface="Linux Biolinum" panose="02000503000000000000" pitchFamily="2" charset="0"/>
              <a:cs typeface="Linux Biolinum" panose="02000503000000000000" pitchFamily="2" charset="0"/>
            </a:rPr>
            <a:t>Staff-student backgrounds are crucial. Both students and university professionals must assume shared responsibility because student engagement is a two-way process. It is about working collectively.</a:t>
          </a:r>
        </a:p>
      </dgm:t>
    </dgm:pt>
    <dgm:pt modelId="{FDBB7833-3015-44CC-8C3B-098F2A13E009}" type="parTrans" cxnId="{E25899A7-175A-4565-8C11-A2B4461E3503}">
      <dgm:prSet/>
      <dgm:spPr/>
      <dgm:t>
        <a:bodyPr/>
        <a:lstStyle/>
        <a:p>
          <a:endParaRPr lang="en-ZA"/>
        </a:p>
      </dgm:t>
    </dgm:pt>
    <dgm:pt modelId="{731B0185-B6C1-42E4-824F-7238E7F23F64}" type="sibTrans" cxnId="{E25899A7-175A-4565-8C11-A2B4461E3503}">
      <dgm:prSet/>
      <dgm:spPr/>
      <dgm:t>
        <a:bodyPr/>
        <a:lstStyle/>
        <a:p>
          <a:endParaRPr lang="en-ZA"/>
        </a:p>
      </dgm:t>
    </dgm:pt>
    <dgm:pt modelId="{F64AFEF5-AB55-4015-8751-E8BDC9E44571}" type="pres">
      <dgm:prSet presAssocID="{300BE6B4-03E3-4770-81AE-F0521E57FACD}" presName="Name0" presStyleCnt="0">
        <dgm:presLayoutVars>
          <dgm:dir/>
          <dgm:animLvl val="lvl"/>
          <dgm:resizeHandles val="exact"/>
        </dgm:presLayoutVars>
      </dgm:prSet>
      <dgm:spPr/>
    </dgm:pt>
    <dgm:pt modelId="{664C6D02-101E-4AB2-BF65-7802F6AE6790}" type="pres">
      <dgm:prSet presAssocID="{2F57E8CF-CE7F-472E-AFF3-137DA0C4C2B2}" presName="boxAndChildren" presStyleCnt="0"/>
      <dgm:spPr/>
    </dgm:pt>
    <dgm:pt modelId="{0D4C0CBF-88D4-406C-9FD6-45A4887E8B1D}" type="pres">
      <dgm:prSet presAssocID="{2F57E8CF-CE7F-472E-AFF3-137DA0C4C2B2}" presName="parentTextBox" presStyleLbl="node1" presStyleIdx="0" presStyleCnt="3"/>
      <dgm:spPr/>
    </dgm:pt>
    <dgm:pt modelId="{D6897B16-DE2D-4852-9050-41F91AF0FEA5}" type="pres">
      <dgm:prSet presAssocID="{2F57E8CF-CE7F-472E-AFF3-137DA0C4C2B2}" presName="entireBox" presStyleLbl="node1" presStyleIdx="0" presStyleCnt="3"/>
      <dgm:spPr/>
    </dgm:pt>
    <dgm:pt modelId="{18C52B14-F04F-4B9B-B933-E7F67D56D24A}" type="pres">
      <dgm:prSet presAssocID="{2F57E8CF-CE7F-472E-AFF3-137DA0C4C2B2}" presName="descendantBox" presStyleCnt="0"/>
      <dgm:spPr/>
    </dgm:pt>
    <dgm:pt modelId="{7A95E8AF-8244-4008-AFE6-E5093F6321E6}" type="pres">
      <dgm:prSet presAssocID="{679D6727-5D4C-4D3A-8E62-6CE51B3250A2}" presName="childTextBox" presStyleLbl="fgAccFollowNode1" presStyleIdx="0" presStyleCnt="3">
        <dgm:presLayoutVars>
          <dgm:bulletEnabled val="1"/>
        </dgm:presLayoutVars>
      </dgm:prSet>
      <dgm:spPr/>
    </dgm:pt>
    <dgm:pt modelId="{3EE0D99A-7F95-4D29-B85C-823B4AA65D3A}" type="pres">
      <dgm:prSet presAssocID="{AB6CA8A6-F009-4358-AB3B-703FD78263CD}" presName="sp" presStyleCnt="0"/>
      <dgm:spPr/>
    </dgm:pt>
    <dgm:pt modelId="{8A0E1180-FF17-40FC-BF81-88A4EEC6FC95}" type="pres">
      <dgm:prSet presAssocID="{CD11AE28-91BF-45C2-9840-97E831B8690B}" presName="arrowAndChildren" presStyleCnt="0"/>
      <dgm:spPr/>
    </dgm:pt>
    <dgm:pt modelId="{E7270CD4-9D81-4B3E-ACCF-2AD03D43A04F}" type="pres">
      <dgm:prSet presAssocID="{CD11AE28-91BF-45C2-9840-97E831B8690B}" presName="parentTextArrow" presStyleLbl="node1" presStyleIdx="0" presStyleCnt="3"/>
      <dgm:spPr/>
    </dgm:pt>
    <dgm:pt modelId="{187D88E8-2E51-47C1-8E04-B75EF0328FC7}" type="pres">
      <dgm:prSet presAssocID="{CD11AE28-91BF-45C2-9840-97E831B8690B}" presName="arrow" presStyleLbl="node1" presStyleIdx="1" presStyleCnt="3"/>
      <dgm:spPr/>
    </dgm:pt>
    <dgm:pt modelId="{ADCD2CB0-FE61-4842-9B37-B9FBD05C18A5}" type="pres">
      <dgm:prSet presAssocID="{CD11AE28-91BF-45C2-9840-97E831B8690B}" presName="descendantArrow" presStyleCnt="0"/>
      <dgm:spPr/>
    </dgm:pt>
    <dgm:pt modelId="{BAEEE183-6F6F-4B44-8006-FC346DC8BAE5}" type="pres">
      <dgm:prSet presAssocID="{D62CB85C-8271-4D02-AD02-3F69925AF908}" presName="childTextArrow" presStyleLbl="fgAccFollowNode1" presStyleIdx="1" presStyleCnt="3">
        <dgm:presLayoutVars>
          <dgm:bulletEnabled val="1"/>
        </dgm:presLayoutVars>
      </dgm:prSet>
      <dgm:spPr/>
    </dgm:pt>
    <dgm:pt modelId="{BDF69FFB-FE86-419A-A755-2C7D39DEA563}" type="pres">
      <dgm:prSet presAssocID="{E7024B74-FFF0-4603-B360-EB27765D63B4}" presName="sp" presStyleCnt="0"/>
      <dgm:spPr/>
    </dgm:pt>
    <dgm:pt modelId="{ED40C1B1-1BD6-4EE2-830F-99C0C155ADE6}" type="pres">
      <dgm:prSet presAssocID="{355612E1-CBBD-4F30-9130-3CD4D73C79B9}" presName="arrowAndChildren" presStyleCnt="0"/>
      <dgm:spPr/>
    </dgm:pt>
    <dgm:pt modelId="{52145E59-8C8A-41F6-A58D-9665AD15943C}" type="pres">
      <dgm:prSet presAssocID="{355612E1-CBBD-4F30-9130-3CD4D73C79B9}" presName="parentTextArrow" presStyleLbl="node1" presStyleIdx="1" presStyleCnt="3"/>
      <dgm:spPr/>
    </dgm:pt>
    <dgm:pt modelId="{E263A631-47B5-446D-852A-6A4FAC665C58}" type="pres">
      <dgm:prSet presAssocID="{355612E1-CBBD-4F30-9130-3CD4D73C79B9}" presName="arrow" presStyleLbl="node1" presStyleIdx="2" presStyleCnt="3"/>
      <dgm:spPr/>
    </dgm:pt>
    <dgm:pt modelId="{B9844652-B4F4-4EF7-AD04-78EB202E8FB1}" type="pres">
      <dgm:prSet presAssocID="{355612E1-CBBD-4F30-9130-3CD4D73C79B9}" presName="descendantArrow" presStyleCnt="0"/>
      <dgm:spPr/>
    </dgm:pt>
    <dgm:pt modelId="{AFA4390B-BB8E-4122-AA11-1CFFE424C7D8}" type="pres">
      <dgm:prSet presAssocID="{163D4724-3E18-484A-938E-B5914A1F9B9A}" presName="childTextArrow" presStyleLbl="fgAccFollowNode1" presStyleIdx="2" presStyleCnt="3">
        <dgm:presLayoutVars>
          <dgm:bulletEnabled val="1"/>
        </dgm:presLayoutVars>
      </dgm:prSet>
      <dgm:spPr/>
    </dgm:pt>
  </dgm:ptLst>
  <dgm:cxnLst>
    <dgm:cxn modelId="{F1A9A800-8E0A-45E7-AD39-56D2DF835139}" type="presOf" srcId="{D62CB85C-8271-4D02-AD02-3F69925AF908}" destId="{BAEEE183-6F6F-4B44-8006-FC346DC8BAE5}" srcOrd="0" destOrd="0" presId="urn:microsoft.com/office/officeart/2005/8/layout/process4"/>
    <dgm:cxn modelId="{A4C1D911-95E6-485B-94EF-EB7E4120A9F3}" type="presOf" srcId="{355612E1-CBBD-4F30-9130-3CD4D73C79B9}" destId="{E263A631-47B5-446D-852A-6A4FAC665C58}" srcOrd="1" destOrd="0" presId="urn:microsoft.com/office/officeart/2005/8/layout/process4"/>
    <dgm:cxn modelId="{D50DCB68-0A25-45E9-9E1D-5CC4D29B04DD}" srcId="{355612E1-CBBD-4F30-9130-3CD4D73C79B9}" destId="{163D4724-3E18-484A-938E-B5914A1F9B9A}" srcOrd="0" destOrd="0" parTransId="{3106E356-44BC-4A9D-B0FF-3CB01C22D616}" sibTransId="{F776D595-DC0F-42E9-90EE-2652603AEC01}"/>
    <dgm:cxn modelId="{97F80869-49B5-4A7D-BEC7-CC2E7D639338}" type="presOf" srcId="{2F57E8CF-CE7F-472E-AFF3-137DA0C4C2B2}" destId="{D6897B16-DE2D-4852-9050-41F91AF0FEA5}" srcOrd="1" destOrd="0" presId="urn:microsoft.com/office/officeart/2005/8/layout/process4"/>
    <dgm:cxn modelId="{DD0EC34F-2D15-4A8E-B2D3-294C102FA27C}" type="presOf" srcId="{2F57E8CF-CE7F-472E-AFF3-137DA0C4C2B2}" destId="{0D4C0CBF-88D4-406C-9FD6-45A4887E8B1D}" srcOrd="0" destOrd="0" presId="urn:microsoft.com/office/officeart/2005/8/layout/process4"/>
    <dgm:cxn modelId="{430EF870-8125-4E2D-A36D-804B9E04CCE8}" srcId="{300BE6B4-03E3-4770-81AE-F0521E57FACD}" destId="{355612E1-CBBD-4F30-9130-3CD4D73C79B9}" srcOrd="0" destOrd="0" parTransId="{CF427C1B-7E2B-483A-8AFE-B50D2B80224F}" sibTransId="{E7024B74-FFF0-4603-B360-EB27765D63B4}"/>
    <dgm:cxn modelId="{EAD99279-6F14-44D3-87FB-6F94E04A651E}" type="presOf" srcId="{163D4724-3E18-484A-938E-B5914A1F9B9A}" destId="{AFA4390B-BB8E-4122-AA11-1CFFE424C7D8}" srcOrd="0" destOrd="0" presId="urn:microsoft.com/office/officeart/2005/8/layout/process4"/>
    <dgm:cxn modelId="{371654A5-A7BE-4E4C-B710-BBAC2D57F726}" srcId="{300BE6B4-03E3-4770-81AE-F0521E57FACD}" destId="{2F57E8CF-CE7F-472E-AFF3-137DA0C4C2B2}" srcOrd="2" destOrd="0" parTransId="{02DC21BC-B062-48F3-990B-C5517770D5D4}" sibTransId="{0EB9DE32-6B3B-48CD-A6FB-03E337C83A51}"/>
    <dgm:cxn modelId="{E25899A7-175A-4565-8C11-A2B4461E3503}" srcId="{2F57E8CF-CE7F-472E-AFF3-137DA0C4C2B2}" destId="{679D6727-5D4C-4D3A-8E62-6CE51B3250A2}" srcOrd="0" destOrd="0" parTransId="{FDBB7833-3015-44CC-8C3B-098F2A13E009}" sibTransId="{731B0185-B6C1-42E4-824F-7238E7F23F64}"/>
    <dgm:cxn modelId="{F8E23FC3-62AD-4706-8921-0BB265E34B66}" type="presOf" srcId="{679D6727-5D4C-4D3A-8E62-6CE51B3250A2}" destId="{7A95E8AF-8244-4008-AFE6-E5093F6321E6}" srcOrd="0" destOrd="0" presId="urn:microsoft.com/office/officeart/2005/8/layout/process4"/>
    <dgm:cxn modelId="{4AC593CC-A3EF-4D86-B00C-682D611EF263}" type="presOf" srcId="{CD11AE28-91BF-45C2-9840-97E831B8690B}" destId="{187D88E8-2E51-47C1-8E04-B75EF0328FC7}" srcOrd="1" destOrd="0" presId="urn:microsoft.com/office/officeart/2005/8/layout/process4"/>
    <dgm:cxn modelId="{5E84DDD3-65FD-4451-BBF1-C071A264A758}" srcId="{CD11AE28-91BF-45C2-9840-97E831B8690B}" destId="{D62CB85C-8271-4D02-AD02-3F69925AF908}" srcOrd="0" destOrd="0" parTransId="{1F815711-2504-4D24-AE7B-AB2572B1490C}" sibTransId="{5FA4CF35-29BE-46C6-BD47-3C1CB906F757}"/>
    <dgm:cxn modelId="{D67E59D8-FCD0-4C89-9BD5-739A14700EAC}" type="presOf" srcId="{300BE6B4-03E3-4770-81AE-F0521E57FACD}" destId="{F64AFEF5-AB55-4015-8751-E8BDC9E44571}" srcOrd="0" destOrd="0" presId="urn:microsoft.com/office/officeart/2005/8/layout/process4"/>
    <dgm:cxn modelId="{68E711E4-0819-4880-897E-B1325626CC76}" type="presOf" srcId="{CD11AE28-91BF-45C2-9840-97E831B8690B}" destId="{E7270CD4-9D81-4B3E-ACCF-2AD03D43A04F}" srcOrd="0" destOrd="0" presId="urn:microsoft.com/office/officeart/2005/8/layout/process4"/>
    <dgm:cxn modelId="{816D82E4-BF66-40F8-A8E2-BE180F1AF363}" type="presOf" srcId="{355612E1-CBBD-4F30-9130-3CD4D73C79B9}" destId="{52145E59-8C8A-41F6-A58D-9665AD15943C}" srcOrd="0" destOrd="0" presId="urn:microsoft.com/office/officeart/2005/8/layout/process4"/>
    <dgm:cxn modelId="{060EEDE9-69A6-41EE-9F38-1A2DF635B625}" srcId="{300BE6B4-03E3-4770-81AE-F0521E57FACD}" destId="{CD11AE28-91BF-45C2-9840-97E831B8690B}" srcOrd="1" destOrd="0" parTransId="{31014F79-20D1-402F-9BBC-469A3FE91BBD}" sibTransId="{AB6CA8A6-F009-4358-AB3B-703FD78263CD}"/>
    <dgm:cxn modelId="{7A74D092-7B32-415D-BEB0-A337ABD646E2}" type="presParOf" srcId="{F64AFEF5-AB55-4015-8751-E8BDC9E44571}" destId="{664C6D02-101E-4AB2-BF65-7802F6AE6790}" srcOrd="0" destOrd="0" presId="urn:microsoft.com/office/officeart/2005/8/layout/process4"/>
    <dgm:cxn modelId="{7DB2421E-CEB6-41AF-8390-08F9FBEFBEC5}" type="presParOf" srcId="{664C6D02-101E-4AB2-BF65-7802F6AE6790}" destId="{0D4C0CBF-88D4-406C-9FD6-45A4887E8B1D}" srcOrd="0" destOrd="0" presId="urn:microsoft.com/office/officeart/2005/8/layout/process4"/>
    <dgm:cxn modelId="{552B3AC2-B946-4D95-B9C7-F651988FEEA2}" type="presParOf" srcId="{664C6D02-101E-4AB2-BF65-7802F6AE6790}" destId="{D6897B16-DE2D-4852-9050-41F91AF0FEA5}" srcOrd="1" destOrd="0" presId="urn:microsoft.com/office/officeart/2005/8/layout/process4"/>
    <dgm:cxn modelId="{CBBEBBC8-7812-459D-9F03-7FAE320F2C9C}" type="presParOf" srcId="{664C6D02-101E-4AB2-BF65-7802F6AE6790}" destId="{18C52B14-F04F-4B9B-B933-E7F67D56D24A}" srcOrd="2" destOrd="0" presId="urn:microsoft.com/office/officeart/2005/8/layout/process4"/>
    <dgm:cxn modelId="{7D5E87BC-2E9D-4C55-BCDD-920920D25D63}" type="presParOf" srcId="{18C52B14-F04F-4B9B-B933-E7F67D56D24A}" destId="{7A95E8AF-8244-4008-AFE6-E5093F6321E6}" srcOrd="0" destOrd="0" presId="urn:microsoft.com/office/officeart/2005/8/layout/process4"/>
    <dgm:cxn modelId="{BF240EE7-65DD-4143-817F-FCB859BD0C6D}" type="presParOf" srcId="{F64AFEF5-AB55-4015-8751-E8BDC9E44571}" destId="{3EE0D99A-7F95-4D29-B85C-823B4AA65D3A}" srcOrd="1" destOrd="0" presId="urn:microsoft.com/office/officeart/2005/8/layout/process4"/>
    <dgm:cxn modelId="{60226042-354A-4852-87CF-7EE16F0D2D45}" type="presParOf" srcId="{F64AFEF5-AB55-4015-8751-E8BDC9E44571}" destId="{8A0E1180-FF17-40FC-BF81-88A4EEC6FC95}" srcOrd="2" destOrd="0" presId="urn:microsoft.com/office/officeart/2005/8/layout/process4"/>
    <dgm:cxn modelId="{01A44541-1B3D-4CC0-9F96-3BF7BBCA396B}" type="presParOf" srcId="{8A0E1180-FF17-40FC-BF81-88A4EEC6FC95}" destId="{E7270CD4-9D81-4B3E-ACCF-2AD03D43A04F}" srcOrd="0" destOrd="0" presId="urn:microsoft.com/office/officeart/2005/8/layout/process4"/>
    <dgm:cxn modelId="{DF3C7909-E6AF-4304-9470-8D087BA56FAF}" type="presParOf" srcId="{8A0E1180-FF17-40FC-BF81-88A4EEC6FC95}" destId="{187D88E8-2E51-47C1-8E04-B75EF0328FC7}" srcOrd="1" destOrd="0" presId="urn:microsoft.com/office/officeart/2005/8/layout/process4"/>
    <dgm:cxn modelId="{981B93AB-7F86-47E8-BA3D-E8C3DF2E1902}" type="presParOf" srcId="{8A0E1180-FF17-40FC-BF81-88A4EEC6FC95}" destId="{ADCD2CB0-FE61-4842-9B37-B9FBD05C18A5}" srcOrd="2" destOrd="0" presId="urn:microsoft.com/office/officeart/2005/8/layout/process4"/>
    <dgm:cxn modelId="{405C5AA5-3E0C-45A4-9282-A40B7169A9FA}" type="presParOf" srcId="{ADCD2CB0-FE61-4842-9B37-B9FBD05C18A5}" destId="{BAEEE183-6F6F-4B44-8006-FC346DC8BAE5}" srcOrd="0" destOrd="0" presId="urn:microsoft.com/office/officeart/2005/8/layout/process4"/>
    <dgm:cxn modelId="{1F0EA837-435D-46E5-86B8-7E68042CBB08}" type="presParOf" srcId="{F64AFEF5-AB55-4015-8751-E8BDC9E44571}" destId="{BDF69FFB-FE86-419A-A755-2C7D39DEA563}" srcOrd="3" destOrd="0" presId="urn:microsoft.com/office/officeart/2005/8/layout/process4"/>
    <dgm:cxn modelId="{293001DE-EBA4-499A-87EC-1B0B3F55BF97}" type="presParOf" srcId="{F64AFEF5-AB55-4015-8751-E8BDC9E44571}" destId="{ED40C1B1-1BD6-4EE2-830F-99C0C155ADE6}" srcOrd="4" destOrd="0" presId="urn:microsoft.com/office/officeart/2005/8/layout/process4"/>
    <dgm:cxn modelId="{029DF3F9-87E4-4D2C-9EFB-B4A79DF4F771}" type="presParOf" srcId="{ED40C1B1-1BD6-4EE2-830F-99C0C155ADE6}" destId="{52145E59-8C8A-41F6-A58D-9665AD15943C}" srcOrd="0" destOrd="0" presId="urn:microsoft.com/office/officeart/2005/8/layout/process4"/>
    <dgm:cxn modelId="{13710CBA-7C42-424D-8573-17A31812D066}" type="presParOf" srcId="{ED40C1B1-1BD6-4EE2-830F-99C0C155ADE6}" destId="{E263A631-47B5-446D-852A-6A4FAC665C58}" srcOrd="1" destOrd="0" presId="urn:microsoft.com/office/officeart/2005/8/layout/process4"/>
    <dgm:cxn modelId="{647D7084-938F-434B-8298-1058BE96CA2D}" type="presParOf" srcId="{ED40C1B1-1BD6-4EE2-830F-99C0C155ADE6}" destId="{B9844652-B4F4-4EF7-AD04-78EB202E8FB1}" srcOrd="2" destOrd="0" presId="urn:microsoft.com/office/officeart/2005/8/layout/process4"/>
    <dgm:cxn modelId="{FAB0535A-D599-48BB-B1F8-C4EAA8A83C24}" type="presParOf" srcId="{B9844652-B4F4-4EF7-AD04-78EB202E8FB1}" destId="{AFA4390B-BB8E-4122-AA11-1CFFE424C7D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E6B4-03E3-4770-81AE-F0521E57FACD}" type="doc">
      <dgm:prSet loTypeId="urn:microsoft.com/office/officeart/2005/8/layout/process4" loCatId="list" qsTypeId="urn:microsoft.com/office/officeart/2005/8/quickstyle/simple3" qsCatId="simple" csTypeId="urn:microsoft.com/office/officeart/2005/8/colors/accent4_5" csCatId="accent4" phldr="1"/>
      <dgm:spPr/>
      <dgm:t>
        <a:bodyPr/>
        <a:lstStyle/>
        <a:p>
          <a:endParaRPr lang="en-ZA"/>
        </a:p>
      </dgm:t>
    </dgm:pt>
    <dgm:pt modelId="{355612E1-CBBD-4F30-9130-3CD4D73C79B9}">
      <dgm:prSet phldrT="[Text]"/>
      <dgm:spPr/>
      <dgm:t>
        <a:bodyPr/>
        <a:lstStyle/>
        <a:p>
          <a:r>
            <a:rPr lang="en-ZA" b="1" dirty="0">
              <a:latin typeface="Linux Biolinum" panose="02000503000000000000" pitchFamily="2" charset="0"/>
              <a:ea typeface="Linux Biolinum" panose="02000503000000000000" pitchFamily="2" charset="0"/>
              <a:cs typeface="Linux Biolinum" panose="02000503000000000000" pitchFamily="2" charset="0"/>
            </a:rPr>
            <a:t>Input over feedback</a:t>
          </a:r>
        </a:p>
      </dgm:t>
    </dgm:pt>
    <dgm:pt modelId="{CF427C1B-7E2B-483A-8AFE-B50D2B80224F}" type="parTrans" cxnId="{430EF870-8125-4E2D-A36D-804B9E04CCE8}">
      <dgm:prSet/>
      <dgm:spPr/>
      <dgm:t>
        <a:bodyPr/>
        <a:lstStyle/>
        <a:p>
          <a:endParaRPr lang="en-ZA"/>
        </a:p>
      </dgm:t>
    </dgm:pt>
    <dgm:pt modelId="{E7024B74-FFF0-4603-B360-EB27765D63B4}" type="sibTrans" cxnId="{430EF870-8125-4E2D-A36D-804B9E04CCE8}">
      <dgm:prSet/>
      <dgm:spPr/>
      <dgm:t>
        <a:bodyPr/>
        <a:lstStyle/>
        <a:p>
          <a:endParaRPr lang="en-ZA"/>
        </a:p>
      </dgm:t>
    </dgm:pt>
    <dgm:pt modelId="{163D4724-3E18-484A-938E-B5914A1F9B9A}">
      <dgm:prSet phldrT="[Text]" custT="1"/>
      <dgm:spPr/>
      <dgm:t>
        <a:bodyPr/>
        <a:lstStyle/>
        <a:p>
          <a:r>
            <a:rPr lang="en-ZA" sz="1400" dirty="0">
              <a:latin typeface="Linux Biolinum" panose="02000503000000000000" pitchFamily="2" charset="0"/>
              <a:ea typeface="Linux Biolinum" panose="02000503000000000000" pitchFamily="2" charset="0"/>
              <a:cs typeface="Linux Biolinum" panose="02000503000000000000" pitchFamily="2" charset="0"/>
            </a:rPr>
            <a:t>Feedback is about asking students how the institution is doing towards achieving its goals. On the contrary, input is based on collective thinking.</a:t>
          </a:r>
        </a:p>
      </dgm:t>
    </dgm:pt>
    <dgm:pt modelId="{3106E356-44BC-4A9D-B0FF-3CB01C22D616}" type="parTrans" cxnId="{D50DCB68-0A25-45E9-9E1D-5CC4D29B04DD}">
      <dgm:prSet/>
      <dgm:spPr/>
      <dgm:t>
        <a:bodyPr/>
        <a:lstStyle/>
        <a:p>
          <a:endParaRPr lang="en-ZA"/>
        </a:p>
      </dgm:t>
    </dgm:pt>
    <dgm:pt modelId="{F776D595-DC0F-42E9-90EE-2652603AEC01}" type="sibTrans" cxnId="{D50DCB68-0A25-45E9-9E1D-5CC4D29B04DD}">
      <dgm:prSet/>
      <dgm:spPr/>
      <dgm:t>
        <a:bodyPr/>
        <a:lstStyle/>
        <a:p>
          <a:endParaRPr lang="en-ZA"/>
        </a:p>
      </dgm:t>
    </dgm:pt>
    <dgm:pt modelId="{CD11AE28-91BF-45C2-9840-97E831B8690B}">
      <dgm:prSet phldrT="[Text]"/>
      <dgm:spPr/>
      <dgm:t>
        <a:bodyPr/>
        <a:lstStyle/>
        <a:p>
          <a:r>
            <a:rPr lang="en-ZA" b="1" dirty="0">
              <a:latin typeface="Linux Biolinum" panose="02000503000000000000" pitchFamily="2" charset="0"/>
              <a:ea typeface="Linux Biolinum" panose="02000503000000000000" pitchFamily="2" charset="0"/>
              <a:cs typeface="Linux Biolinum" panose="02000503000000000000" pitchFamily="2" charset="0"/>
            </a:rPr>
            <a:t>Outcomes-based</a:t>
          </a:r>
        </a:p>
      </dgm:t>
    </dgm:pt>
    <dgm:pt modelId="{31014F79-20D1-402F-9BBC-469A3FE91BBD}" type="parTrans" cxnId="{060EEDE9-69A6-41EE-9F38-1A2DF635B625}">
      <dgm:prSet/>
      <dgm:spPr/>
      <dgm:t>
        <a:bodyPr/>
        <a:lstStyle/>
        <a:p>
          <a:endParaRPr lang="en-ZA"/>
        </a:p>
      </dgm:t>
    </dgm:pt>
    <dgm:pt modelId="{AB6CA8A6-F009-4358-AB3B-703FD78263CD}" type="sibTrans" cxnId="{060EEDE9-69A6-41EE-9F38-1A2DF635B625}">
      <dgm:prSet/>
      <dgm:spPr/>
      <dgm:t>
        <a:bodyPr/>
        <a:lstStyle/>
        <a:p>
          <a:endParaRPr lang="en-ZA"/>
        </a:p>
      </dgm:t>
    </dgm:pt>
    <dgm:pt modelId="{D62CB85C-8271-4D02-AD02-3F69925AF908}">
      <dgm:prSet phldrT="[Text]" custT="1"/>
      <dgm:spPr/>
      <dgm:t>
        <a:bodyPr/>
        <a:lstStyle/>
        <a:p>
          <a:r>
            <a:rPr lang="en-ZA" sz="1400" dirty="0">
              <a:latin typeface="Linux Biolinum" panose="02000503000000000000" pitchFamily="2" charset="0"/>
              <a:ea typeface="Linux Biolinum" panose="02000503000000000000" pitchFamily="2" charset="0"/>
              <a:cs typeface="Linux Biolinum" panose="02000503000000000000" pitchFamily="2" charset="0"/>
            </a:rPr>
            <a:t>There must be commitment to outcomes.</a:t>
          </a:r>
        </a:p>
      </dgm:t>
    </dgm:pt>
    <dgm:pt modelId="{1F815711-2504-4D24-AE7B-AB2572B1490C}" type="parTrans" cxnId="{5E84DDD3-65FD-4451-BBF1-C071A264A758}">
      <dgm:prSet/>
      <dgm:spPr/>
      <dgm:t>
        <a:bodyPr/>
        <a:lstStyle/>
        <a:p>
          <a:endParaRPr lang="en-ZA"/>
        </a:p>
      </dgm:t>
    </dgm:pt>
    <dgm:pt modelId="{5FA4CF35-29BE-46C6-BD47-3C1CB906F757}" type="sibTrans" cxnId="{5E84DDD3-65FD-4451-BBF1-C071A264A758}">
      <dgm:prSet/>
      <dgm:spPr/>
      <dgm:t>
        <a:bodyPr/>
        <a:lstStyle/>
        <a:p>
          <a:endParaRPr lang="en-ZA"/>
        </a:p>
      </dgm:t>
    </dgm:pt>
    <dgm:pt modelId="{679D6727-5D4C-4D3A-8E62-6CE51B3250A2}">
      <dgm:prSet phldrT="[Text]"/>
      <dgm:spPr/>
      <dgm:t>
        <a:bodyPr/>
        <a:lstStyle/>
        <a:p>
          <a:r>
            <a:rPr lang="en-ZA" b="1" dirty="0">
              <a:latin typeface="Linux Biolinum" panose="02000503000000000000" pitchFamily="2" charset="0"/>
              <a:ea typeface="Linux Biolinum" panose="02000503000000000000" pitchFamily="2" charset="0"/>
              <a:cs typeface="Linux Biolinum" panose="02000503000000000000" pitchFamily="2" charset="0"/>
            </a:rPr>
            <a:t>INCLUSIVE AND EFFECTIVE STUDENT ENGAGEMENT ENVIORNMENT</a:t>
          </a:r>
        </a:p>
      </dgm:t>
    </dgm:pt>
    <dgm:pt modelId="{FDBB7833-3015-44CC-8C3B-098F2A13E009}" type="parTrans" cxnId="{E25899A7-175A-4565-8C11-A2B4461E3503}">
      <dgm:prSet/>
      <dgm:spPr/>
      <dgm:t>
        <a:bodyPr/>
        <a:lstStyle/>
        <a:p>
          <a:endParaRPr lang="en-ZA"/>
        </a:p>
      </dgm:t>
    </dgm:pt>
    <dgm:pt modelId="{731B0185-B6C1-42E4-824F-7238E7F23F64}" type="sibTrans" cxnId="{E25899A7-175A-4565-8C11-A2B4461E3503}">
      <dgm:prSet/>
      <dgm:spPr/>
      <dgm:t>
        <a:bodyPr/>
        <a:lstStyle/>
        <a:p>
          <a:endParaRPr lang="en-ZA"/>
        </a:p>
      </dgm:t>
    </dgm:pt>
    <dgm:pt modelId="{F64AFEF5-AB55-4015-8751-E8BDC9E44571}" type="pres">
      <dgm:prSet presAssocID="{300BE6B4-03E3-4770-81AE-F0521E57FACD}" presName="Name0" presStyleCnt="0">
        <dgm:presLayoutVars>
          <dgm:dir/>
          <dgm:animLvl val="lvl"/>
          <dgm:resizeHandles val="exact"/>
        </dgm:presLayoutVars>
      </dgm:prSet>
      <dgm:spPr/>
    </dgm:pt>
    <dgm:pt modelId="{2C0651AC-0BCE-4F1F-ACFE-DFDE3D430B66}" type="pres">
      <dgm:prSet presAssocID="{679D6727-5D4C-4D3A-8E62-6CE51B3250A2}" presName="boxAndChildren" presStyleCnt="0"/>
      <dgm:spPr/>
    </dgm:pt>
    <dgm:pt modelId="{747B0403-36EA-49A1-866C-12250E3AFE2C}" type="pres">
      <dgm:prSet presAssocID="{679D6727-5D4C-4D3A-8E62-6CE51B3250A2}" presName="parentTextBox" presStyleLbl="node1" presStyleIdx="0" presStyleCnt="3"/>
      <dgm:spPr/>
    </dgm:pt>
    <dgm:pt modelId="{3EE0D99A-7F95-4D29-B85C-823B4AA65D3A}" type="pres">
      <dgm:prSet presAssocID="{AB6CA8A6-F009-4358-AB3B-703FD78263CD}" presName="sp" presStyleCnt="0"/>
      <dgm:spPr/>
    </dgm:pt>
    <dgm:pt modelId="{8A0E1180-FF17-40FC-BF81-88A4EEC6FC95}" type="pres">
      <dgm:prSet presAssocID="{CD11AE28-91BF-45C2-9840-97E831B8690B}" presName="arrowAndChildren" presStyleCnt="0"/>
      <dgm:spPr/>
    </dgm:pt>
    <dgm:pt modelId="{E7270CD4-9D81-4B3E-ACCF-2AD03D43A04F}" type="pres">
      <dgm:prSet presAssocID="{CD11AE28-91BF-45C2-9840-97E831B8690B}" presName="parentTextArrow" presStyleLbl="node1" presStyleIdx="0" presStyleCnt="3"/>
      <dgm:spPr/>
    </dgm:pt>
    <dgm:pt modelId="{187D88E8-2E51-47C1-8E04-B75EF0328FC7}" type="pres">
      <dgm:prSet presAssocID="{CD11AE28-91BF-45C2-9840-97E831B8690B}" presName="arrow" presStyleLbl="node1" presStyleIdx="1" presStyleCnt="3"/>
      <dgm:spPr/>
    </dgm:pt>
    <dgm:pt modelId="{ADCD2CB0-FE61-4842-9B37-B9FBD05C18A5}" type="pres">
      <dgm:prSet presAssocID="{CD11AE28-91BF-45C2-9840-97E831B8690B}" presName="descendantArrow" presStyleCnt="0"/>
      <dgm:spPr/>
    </dgm:pt>
    <dgm:pt modelId="{BAEEE183-6F6F-4B44-8006-FC346DC8BAE5}" type="pres">
      <dgm:prSet presAssocID="{D62CB85C-8271-4D02-AD02-3F69925AF908}" presName="childTextArrow" presStyleLbl="fgAccFollowNode1" presStyleIdx="0" presStyleCnt="2">
        <dgm:presLayoutVars>
          <dgm:bulletEnabled val="1"/>
        </dgm:presLayoutVars>
      </dgm:prSet>
      <dgm:spPr/>
    </dgm:pt>
    <dgm:pt modelId="{BDF69FFB-FE86-419A-A755-2C7D39DEA563}" type="pres">
      <dgm:prSet presAssocID="{E7024B74-FFF0-4603-B360-EB27765D63B4}" presName="sp" presStyleCnt="0"/>
      <dgm:spPr/>
    </dgm:pt>
    <dgm:pt modelId="{ED40C1B1-1BD6-4EE2-830F-99C0C155ADE6}" type="pres">
      <dgm:prSet presAssocID="{355612E1-CBBD-4F30-9130-3CD4D73C79B9}" presName="arrowAndChildren" presStyleCnt="0"/>
      <dgm:spPr/>
    </dgm:pt>
    <dgm:pt modelId="{52145E59-8C8A-41F6-A58D-9665AD15943C}" type="pres">
      <dgm:prSet presAssocID="{355612E1-CBBD-4F30-9130-3CD4D73C79B9}" presName="parentTextArrow" presStyleLbl="node1" presStyleIdx="1" presStyleCnt="3"/>
      <dgm:spPr/>
    </dgm:pt>
    <dgm:pt modelId="{E263A631-47B5-446D-852A-6A4FAC665C58}" type="pres">
      <dgm:prSet presAssocID="{355612E1-CBBD-4F30-9130-3CD4D73C79B9}" presName="arrow" presStyleLbl="node1" presStyleIdx="2" presStyleCnt="3"/>
      <dgm:spPr/>
    </dgm:pt>
    <dgm:pt modelId="{B9844652-B4F4-4EF7-AD04-78EB202E8FB1}" type="pres">
      <dgm:prSet presAssocID="{355612E1-CBBD-4F30-9130-3CD4D73C79B9}" presName="descendantArrow" presStyleCnt="0"/>
      <dgm:spPr/>
    </dgm:pt>
    <dgm:pt modelId="{AFA4390B-BB8E-4122-AA11-1CFFE424C7D8}" type="pres">
      <dgm:prSet presAssocID="{163D4724-3E18-484A-938E-B5914A1F9B9A}" presName="childTextArrow" presStyleLbl="fgAccFollowNode1" presStyleIdx="1" presStyleCnt="2">
        <dgm:presLayoutVars>
          <dgm:bulletEnabled val="1"/>
        </dgm:presLayoutVars>
      </dgm:prSet>
      <dgm:spPr/>
    </dgm:pt>
  </dgm:ptLst>
  <dgm:cxnLst>
    <dgm:cxn modelId="{F1A9A800-8E0A-45E7-AD39-56D2DF835139}" type="presOf" srcId="{D62CB85C-8271-4D02-AD02-3F69925AF908}" destId="{BAEEE183-6F6F-4B44-8006-FC346DC8BAE5}" srcOrd="0" destOrd="0" presId="urn:microsoft.com/office/officeart/2005/8/layout/process4"/>
    <dgm:cxn modelId="{A4C1D911-95E6-485B-94EF-EB7E4120A9F3}" type="presOf" srcId="{355612E1-CBBD-4F30-9130-3CD4D73C79B9}" destId="{E263A631-47B5-446D-852A-6A4FAC665C58}" srcOrd="1" destOrd="0" presId="urn:microsoft.com/office/officeart/2005/8/layout/process4"/>
    <dgm:cxn modelId="{D50DCB68-0A25-45E9-9E1D-5CC4D29B04DD}" srcId="{355612E1-CBBD-4F30-9130-3CD4D73C79B9}" destId="{163D4724-3E18-484A-938E-B5914A1F9B9A}" srcOrd="0" destOrd="0" parTransId="{3106E356-44BC-4A9D-B0FF-3CB01C22D616}" sibTransId="{F776D595-DC0F-42E9-90EE-2652603AEC01}"/>
    <dgm:cxn modelId="{430EF870-8125-4E2D-A36D-804B9E04CCE8}" srcId="{300BE6B4-03E3-4770-81AE-F0521E57FACD}" destId="{355612E1-CBBD-4F30-9130-3CD4D73C79B9}" srcOrd="0" destOrd="0" parTransId="{CF427C1B-7E2B-483A-8AFE-B50D2B80224F}" sibTransId="{E7024B74-FFF0-4603-B360-EB27765D63B4}"/>
    <dgm:cxn modelId="{EAD99279-6F14-44D3-87FB-6F94E04A651E}" type="presOf" srcId="{163D4724-3E18-484A-938E-B5914A1F9B9A}" destId="{AFA4390B-BB8E-4122-AA11-1CFFE424C7D8}" srcOrd="0" destOrd="0" presId="urn:microsoft.com/office/officeart/2005/8/layout/process4"/>
    <dgm:cxn modelId="{E25899A7-175A-4565-8C11-A2B4461E3503}" srcId="{300BE6B4-03E3-4770-81AE-F0521E57FACD}" destId="{679D6727-5D4C-4D3A-8E62-6CE51B3250A2}" srcOrd="2" destOrd="0" parTransId="{FDBB7833-3015-44CC-8C3B-098F2A13E009}" sibTransId="{731B0185-B6C1-42E4-824F-7238E7F23F64}"/>
    <dgm:cxn modelId="{61D5C0B0-206F-40DD-9566-42F4BB1BF6A1}" type="presOf" srcId="{679D6727-5D4C-4D3A-8E62-6CE51B3250A2}" destId="{747B0403-36EA-49A1-866C-12250E3AFE2C}" srcOrd="0" destOrd="0" presId="urn:microsoft.com/office/officeart/2005/8/layout/process4"/>
    <dgm:cxn modelId="{4AC593CC-A3EF-4D86-B00C-682D611EF263}" type="presOf" srcId="{CD11AE28-91BF-45C2-9840-97E831B8690B}" destId="{187D88E8-2E51-47C1-8E04-B75EF0328FC7}" srcOrd="1" destOrd="0" presId="urn:microsoft.com/office/officeart/2005/8/layout/process4"/>
    <dgm:cxn modelId="{5E84DDD3-65FD-4451-BBF1-C071A264A758}" srcId="{CD11AE28-91BF-45C2-9840-97E831B8690B}" destId="{D62CB85C-8271-4D02-AD02-3F69925AF908}" srcOrd="0" destOrd="0" parTransId="{1F815711-2504-4D24-AE7B-AB2572B1490C}" sibTransId="{5FA4CF35-29BE-46C6-BD47-3C1CB906F757}"/>
    <dgm:cxn modelId="{D67E59D8-FCD0-4C89-9BD5-739A14700EAC}" type="presOf" srcId="{300BE6B4-03E3-4770-81AE-F0521E57FACD}" destId="{F64AFEF5-AB55-4015-8751-E8BDC9E44571}" srcOrd="0" destOrd="0" presId="urn:microsoft.com/office/officeart/2005/8/layout/process4"/>
    <dgm:cxn modelId="{68E711E4-0819-4880-897E-B1325626CC76}" type="presOf" srcId="{CD11AE28-91BF-45C2-9840-97E831B8690B}" destId="{E7270CD4-9D81-4B3E-ACCF-2AD03D43A04F}" srcOrd="0" destOrd="0" presId="urn:microsoft.com/office/officeart/2005/8/layout/process4"/>
    <dgm:cxn modelId="{816D82E4-BF66-40F8-A8E2-BE180F1AF363}" type="presOf" srcId="{355612E1-CBBD-4F30-9130-3CD4D73C79B9}" destId="{52145E59-8C8A-41F6-A58D-9665AD15943C}" srcOrd="0" destOrd="0" presId="urn:microsoft.com/office/officeart/2005/8/layout/process4"/>
    <dgm:cxn modelId="{060EEDE9-69A6-41EE-9F38-1A2DF635B625}" srcId="{300BE6B4-03E3-4770-81AE-F0521E57FACD}" destId="{CD11AE28-91BF-45C2-9840-97E831B8690B}" srcOrd="1" destOrd="0" parTransId="{31014F79-20D1-402F-9BBC-469A3FE91BBD}" sibTransId="{AB6CA8A6-F009-4358-AB3B-703FD78263CD}"/>
    <dgm:cxn modelId="{F1862C50-8071-461B-91D5-A03264867C70}" type="presParOf" srcId="{F64AFEF5-AB55-4015-8751-E8BDC9E44571}" destId="{2C0651AC-0BCE-4F1F-ACFE-DFDE3D430B66}" srcOrd="0" destOrd="0" presId="urn:microsoft.com/office/officeart/2005/8/layout/process4"/>
    <dgm:cxn modelId="{2E52F3DF-908B-4086-AC74-64E3DF1EDEB3}" type="presParOf" srcId="{2C0651AC-0BCE-4F1F-ACFE-DFDE3D430B66}" destId="{747B0403-36EA-49A1-866C-12250E3AFE2C}" srcOrd="0" destOrd="0" presId="urn:microsoft.com/office/officeart/2005/8/layout/process4"/>
    <dgm:cxn modelId="{BF240EE7-65DD-4143-817F-FCB859BD0C6D}" type="presParOf" srcId="{F64AFEF5-AB55-4015-8751-E8BDC9E44571}" destId="{3EE0D99A-7F95-4D29-B85C-823B4AA65D3A}" srcOrd="1" destOrd="0" presId="urn:microsoft.com/office/officeart/2005/8/layout/process4"/>
    <dgm:cxn modelId="{60226042-354A-4852-87CF-7EE16F0D2D45}" type="presParOf" srcId="{F64AFEF5-AB55-4015-8751-E8BDC9E44571}" destId="{8A0E1180-FF17-40FC-BF81-88A4EEC6FC95}" srcOrd="2" destOrd="0" presId="urn:microsoft.com/office/officeart/2005/8/layout/process4"/>
    <dgm:cxn modelId="{01A44541-1B3D-4CC0-9F96-3BF7BBCA396B}" type="presParOf" srcId="{8A0E1180-FF17-40FC-BF81-88A4EEC6FC95}" destId="{E7270CD4-9D81-4B3E-ACCF-2AD03D43A04F}" srcOrd="0" destOrd="0" presId="urn:microsoft.com/office/officeart/2005/8/layout/process4"/>
    <dgm:cxn modelId="{DF3C7909-E6AF-4304-9470-8D087BA56FAF}" type="presParOf" srcId="{8A0E1180-FF17-40FC-BF81-88A4EEC6FC95}" destId="{187D88E8-2E51-47C1-8E04-B75EF0328FC7}" srcOrd="1" destOrd="0" presId="urn:microsoft.com/office/officeart/2005/8/layout/process4"/>
    <dgm:cxn modelId="{981B93AB-7F86-47E8-BA3D-E8C3DF2E1902}" type="presParOf" srcId="{8A0E1180-FF17-40FC-BF81-88A4EEC6FC95}" destId="{ADCD2CB0-FE61-4842-9B37-B9FBD05C18A5}" srcOrd="2" destOrd="0" presId="urn:microsoft.com/office/officeart/2005/8/layout/process4"/>
    <dgm:cxn modelId="{405C5AA5-3E0C-45A4-9282-A40B7169A9FA}" type="presParOf" srcId="{ADCD2CB0-FE61-4842-9B37-B9FBD05C18A5}" destId="{BAEEE183-6F6F-4B44-8006-FC346DC8BAE5}" srcOrd="0" destOrd="0" presId="urn:microsoft.com/office/officeart/2005/8/layout/process4"/>
    <dgm:cxn modelId="{1F0EA837-435D-46E5-86B8-7E68042CBB08}" type="presParOf" srcId="{F64AFEF5-AB55-4015-8751-E8BDC9E44571}" destId="{BDF69FFB-FE86-419A-A755-2C7D39DEA563}" srcOrd="3" destOrd="0" presId="urn:microsoft.com/office/officeart/2005/8/layout/process4"/>
    <dgm:cxn modelId="{293001DE-EBA4-499A-87EC-1B0B3F55BF97}" type="presParOf" srcId="{F64AFEF5-AB55-4015-8751-E8BDC9E44571}" destId="{ED40C1B1-1BD6-4EE2-830F-99C0C155ADE6}" srcOrd="4" destOrd="0" presId="urn:microsoft.com/office/officeart/2005/8/layout/process4"/>
    <dgm:cxn modelId="{029DF3F9-87E4-4D2C-9EFB-B4A79DF4F771}" type="presParOf" srcId="{ED40C1B1-1BD6-4EE2-830F-99C0C155ADE6}" destId="{52145E59-8C8A-41F6-A58D-9665AD15943C}" srcOrd="0" destOrd="0" presId="urn:microsoft.com/office/officeart/2005/8/layout/process4"/>
    <dgm:cxn modelId="{13710CBA-7C42-424D-8573-17A31812D066}" type="presParOf" srcId="{ED40C1B1-1BD6-4EE2-830F-99C0C155ADE6}" destId="{E263A631-47B5-446D-852A-6A4FAC665C58}" srcOrd="1" destOrd="0" presId="urn:microsoft.com/office/officeart/2005/8/layout/process4"/>
    <dgm:cxn modelId="{647D7084-938F-434B-8298-1058BE96CA2D}" type="presParOf" srcId="{ED40C1B1-1BD6-4EE2-830F-99C0C155ADE6}" destId="{B9844652-B4F4-4EF7-AD04-78EB202E8FB1}" srcOrd="2" destOrd="0" presId="urn:microsoft.com/office/officeart/2005/8/layout/process4"/>
    <dgm:cxn modelId="{FAB0535A-D599-48BB-B1F8-C4EAA8A83C24}" type="presParOf" srcId="{B9844652-B4F4-4EF7-AD04-78EB202E8FB1}" destId="{AFA4390B-BB8E-4122-AA11-1CFFE424C7D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BAE78-AA78-4A0A-90B8-B972440756E7}">
      <dsp:nvSpPr>
        <dsp:cNvPr id="0" name=""/>
        <dsp:cNvSpPr/>
      </dsp:nvSpPr>
      <dsp:spPr>
        <a:xfrm>
          <a:off x="1787180" y="559920"/>
          <a:ext cx="3733942" cy="3733942"/>
        </a:xfrm>
        <a:prstGeom prst="blockArc">
          <a:avLst>
            <a:gd name="adj1" fmla="val 9000000"/>
            <a:gd name="adj2" fmla="val 16200000"/>
            <a:gd name="adj3" fmla="val 4643"/>
          </a:avLst>
        </a:prstGeom>
        <a:solidFill>
          <a:schemeClr val="accent2">
            <a:hueOff val="-10671147"/>
            <a:satOff val="26040"/>
            <a:lumOff val="-1745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B4283E5-F8D8-48F4-A1D4-EC8C86054D76}">
      <dsp:nvSpPr>
        <dsp:cNvPr id="0" name=""/>
        <dsp:cNvSpPr/>
      </dsp:nvSpPr>
      <dsp:spPr>
        <a:xfrm>
          <a:off x="1787180" y="559920"/>
          <a:ext cx="3733942" cy="3733942"/>
        </a:xfrm>
        <a:prstGeom prst="blockArc">
          <a:avLst>
            <a:gd name="adj1" fmla="val 1800000"/>
            <a:gd name="adj2" fmla="val 9000000"/>
            <a:gd name="adj3" fmla="val 4643"/>
          </a:avLst>
        </a:prstGeom>
        <a:solidFill>
          <a:schemeClr val="accent2">
            <a:hueOff val="-5335573"/>
            <a:satOff val="13020"/>
            <a:lumOff val="-872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7852CB1-AA3F-4F72-BF24-B48349FCEC86}">
      <dsp:nvSpPr>
        <dsp:cNvPr id="0" name=""/>
        <dsp:cNvSpPr/>
      </dsp:nvSpPr>
      <dsp:spPr>
        <a:xfrm>
          <a:off x="1787180" y="559920"/>
          <a:ext cx="3733942" cy="3733942"/>
        </a:xfrm>
        <a:prstGeom prst="blockArc">
          <a:avLst>
            <a:gd name="adj1" fmla="val 16200000"/>
            <a:gd name="adj2" fmla="val 1800000"/>
            <a:gd name="adj3" fmla="val 4643"/>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50E4BBB-EB78-4DC0-940E-D53F996023D0}">
      <dsp:nvSpPr>
        <dsp:cNvPr id="0" name=""/>
        <dsp:cNvSpPr/>
      </dsp:nvSpPr>
      <dsp:spPr>
        <a:xfrm>
          <a:off x="2794141" y="1566881"/>
          <a:ext cx="1720020" cy="1720020"/>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ZA" sz="1700" b="1" kern="1200" dirty="0">
              <a:latin typeface="Linux Biolinum" panose="02000503000000000000" pitchFamily="2" charset="0"/>
              <a:ea typeface="Linux Biolinum" panose="02000503000000000000" pitchFamily="2" charset="0"/>
              <a:cs typeface="Linux Biolinum" panose="02000503000000000000" pitchFamily="2" charset="0"/>
            </a:rPr>
            <a:t>Students</a:t>
          </a:r>
        </a:p>
      </dsp:txBody>
      <dsp:txXfrm>
        <a:off x="3046032" y="1818772"/>
        <a:ext cx="1216238" cy="1216238"/>
      </dsp:txXfrm>
    </dsp:sp>
    <dsp:sp modelId="{A4454E85-8ED1-4280-9410-CC5A6E6599FA}">
      <dsp:nvSpPr>
        <dsp:cNvPr id="0" name=""/>
        <dsp:cNvSpPr/>
      </dsp:nvSpPr>
      <dsp:spPr>
        <a:xfrm>
          <a:off x="3052144" y="1257"/>
          <a:ext cx="1204014" cy="12040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None/>
          </a:pPr>
          <a:r>
            <a:rPr lang="en-ZA" sz="1200" b="1" kern="1200" dirty="0">
              <a:latin typeface="Linux Biolinum" panose="02000503000000000000" pitchFamily="2" charset="0"/>
              <a:ea typeface="Linux Biolinum" panose="02000503000000000000" pitchFamily="2" charset="0"/>
              <a:cs typeface="Linux Biolinum" panose="02000503000000000000" pitchFamily="2" charset="0"/>
            </a:rPr>
            <a:t>Institutions</a:t>
          </a:r>
        </a:p>
      </dsp:txBody>
      <dsp:txXfrm>
        <a:off x="3228468" y="177581"/>
        <a:ext cx="851366" cy="851366"/>
      </dsp:txXfrm>
    </dsp:sp>
    <dsp:sp modelId="{6053E55E-2354-464A-B20E-DDADE11F6D0B}">
      <dsp:nvSpPr>
        <dsp:cNvPr id="0" name=""/>
        <dsp:cNvSpPr/>
      </dsp:nvSpPr>
      <dsp:spPr>
        <a:xfrm>
          <a:off x="4631452" y="2736698"/>
          <a:ext cx="1204014" cy="1204014"/>
        </a:xfrm>
        <a:prstGeom prst="ellipse">
          <a:avLst/>
        </a:prstGeom>
        <a:solidFill>
          <a:schemeClr val="accent2">
            <a:hueOff val="-5335573"/>
            <a:satOff val="13020"/>
            <a:lumOff val="-87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ZA" sz="1400" b="1" kern="1200" dirty="0">
              <a:latin typeface="Linux Biolinum" panose="02000503000000000000" pitchFamily="2" charset="0"/>
              <a:ea typeface="Linux Biolinum" panose="02000503000000000000" pitchFamily="2" charset="0"/>
              <a:cs typeface="Linux Biolinum" panose="02000503000000000000" pitchFamily="2" charset="0"/>
            </a:rPr>
            <a:t>Academic Staff</a:t>
          </a:r>
        </a:p>
      </dsp:txBody>
      <dsp:txXfrm>
        <a:off x="4807776" y="2913022"/>
        <a:ext cx="851366" cy="851366"/>
      </dsp:txXfrm>
    </dsp:sp>
    <dsp:sp modelId="{F2AD6C4E-2920-4387-8CFB-CC125F90ACBD}">
      <dsp:nvSpPr>
        <dsp:cNvPr id="0" name=""/>
        <dsp:cNvSpPr/>
      </dsp:nvSpPr>
      <dsp:spPr>
        <a:xfrm>
          <a:off x="1472837" y="2736698"/>
          <a:ext cx="1204014" cy="1204014"/>
        </a:xfrm>
        <a:prstGeom prst="ellipse">
          <a:avLst/>
        </a:prstGeom>
        <a:solidFill>
          <a:schemeClr val="accent2">
            <a:hueOff val="-10671147"/>
            <a:satOff val="26040"/>
            <a:lumOff val="-1745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ZA" sz="1400" b="1" kern="1200" dirty="0">
              <a:latin typeface="Linux Biolinum" panose="02000503000000000000" pitchFamily="2" charset="0"/>
              <a:ea typeface="Linux Biolinum" panose="02000503000000000000" pitchFamily="2" charset="0"/>
              <a:cs typeface="Linux Biolinum" panose="02000503000000000000" pitchFamily="2" charset="0"/>
            </a:rPr>
            <a:t>Support Staff </a:t>
          </a:r>
        </a:p>
      </dsp:txBody>
      <dsp:txXfrm>
        <a:off x="1649161" y="2913022"/>
        <a:ext cx="851366" cy="851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97B16-DE2D-4852-9050-41F91AF0FEA5}">
      <dsp:nvSpPr>
        <dsp:cNvPr id="0" name=""/>
        <dsp:cNvSpPr/>
      </dsp:nvSpPr>
      <dsp:spPr>
        <a:xfrm>
          <a:off x="0" y="2441375"/>
          <a:ext cx="8229600" cy="801314"/>
        </a:xfrm>
        <a:prstGeom prst="rect">
          <a:avLst/>
        </a:prstGeom>
        <a:gradFill rotWithShape="0">
          <a:gsLst>
            <a:gs pos="0">
              <a:schemeClr val="accent4">
                <a:alpha val="90000"/>
                <a:hueOff val="0"/>
                <a:satOff val="0"/>
                <a:lumOff val="0"/>
                <a:alphaOff val="0"/>
                <a:tint val="50000"/>
                <a:satMod val="300000"/>
              </a:schemeClr>
            </a:gs>
            <a:gs pos="35000">
              <a:schemeClr val="accent4">
                <a:alpha val="90000"/>
                <a:hueOff val="0"/>
                <a:satOff val="0"/>
                <a:lumOff val="0"/>
                <a:alphaOff val="0"/>
                <a:tint val="37000"/>
                <a:satMod val="300000"/>
              </a:schemeClr>
            </a:gs>
            <a:gs pos="100000">
              <a:schemeClr val="accent4">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ZA" sz="1500" b="1" kern="1200" dirty="0">
              <a:latin typeface="Linux Biolinum" panose="02000503000000000000" pitchFamily="2" charset="0"/>
              <a:ea typeface="Linux Biolinum" panose="02000503000000000000" pitchFamily="2" charset="0"/>
              <a:cs typeface="Linux Biolinum" panose="02000503000000000000" pitchFamily="2" charset="0"/>
            </a:rPr>
            <a:t>Ethos of Mutual Respect and Responsibility</a:t>
          </a:r>
          <a:r>
            <a:rPr lang="en-ZA" sz="1500" kern="1200" dirty="0">
              <a:latin typeface="Linux Biolinum" panose="02000503000000000000" pitchFamily="2" charset="0"/>
              <a:ea typeface="Linux Biolinum" panose="02000503000000000000" pitchFamily="2" charset="0"/>
              <a:cs typeface="Linux Biolinum" panose="02000503000000000000" pitchFamily="2" charset="0"/>
            </a:rPr>
            <a:t> </a:t>
          </a:r>
        </a:p>
      </dsp:txBody>
      <dsp:txXfrm>
        <a:off x="0" y="2441375"/>
        <a:ext cx="8229600" cy="432709"/>
      </dsp:txXfrm>
    </dsp:sp>
    <dsp:sp modelId="{7A95E8AF-8244-4008-AFE6-E5093F6321E6}">
      <dsp:nvSpPr>
        <dsp:cNvPr id="0" name=""/>
        <dsp:cNvSpPr/>
      </dsp:nvSpPr>
      <dsp:spPr>
        <a:xfrm>
          <a:off x="0" y="2858059"/>
          <a:ext cx="8229600" cy="368604"/>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ZA" sz="1300" kern="1200" dirty="0">
              <a:latin typeface="Linux Biolinum" panose="02000503000000000000" pitchFamily="2" charset="0"/>
              <a:ea typeface="Linux Biolinum" panose="02000503000000000000" pitchFamily="2" charset="0"/>
              <a:cs typeface="Linux Biolinum" panose="02000503000000000000" pitchFamily="2" charset="0"/>
            </a:rPr>
            <a:t>Staff-student backgrounds are crucial. Both students and university professionals must assume shared responsibility because student engagement is a two-way process. It is about working collectively.</a:t>
          </a:r>
        </a:p>
      </dsp:txBody>
      <dsp:txXfrm>
        <a:off x="0" y="2858059"/>
        <a:ext cx="8229600" cy="368604"/>
      </dsp:txXfrm>
    </dsp:sp>
    <dsp:sp modelId="{187D88E8-2E51-47C1-8E04-B75EF0328FC7}">
      <dsp:nvSpPr>
        <dsp:cNvPr id="0" name=""/>
        <dsp:cNvSpPr/>
      </dsp:nvSpPr>
      <dsp:spPr>
        <a:xfrm rot="10800000">
          <a:off x="0" y="1220974"/>
          <a:ext cx="8229600" cy="1232420"/>
        </a:xfrm>
        <a:prstGeom prst="upArrowCallout">
          <a:avLst/>
        </a:prstGeom>
        <a:gradFill rotWithShape="0">
          <a:gsLst>
            <a:gs pos="0">
              <a:schemeClr val="accent4">
                <a:alpha val="90000"/>
                <a:hueOff val="0"/>
                <a:satOff val="0"/>
                <a:lumOff val="0"/>
                <a:alphaOff val="-20000"/>
                <a:tint val="50000"/>
                <a:satMod val="300000"/>
              </a:schemeClr>
            </a:gs>
            <a:gs pos="35000">
              <a:schemeClr val="accent4">
                <a:alpha val="90000"/>
                <a:hueOff val="0"/>
                <a:satOff val="0"/>
                <a:lumOff val="0"/>
                <a:alphaOff val="-20000"/>
                <a:tint val="37000"/>
                <a:satMod val="300000"/>
              </a:schemeClr>
            </a:gs>
            <a:gs pos="100000">
              <a:schemeClr val="accent4">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A" sz="1600" b="1" kern="1200" dirty="0">
              <a:latin typeface="Linux Biolinum" panose="02000503000000000000" pitchFamily="2" charset="0"/>
              <a:ea typeface="Linux Biolinum" panose="02000503000000000000" pitchFamily="2" charset="0"/>
              <a:cs typeface="Linux Biolinum" panose="02000503000000000000" pitchFamily="2" charset="0"/>
            </a:rPr>
            <a:t>Intentionality and trust</a:t>
          </a:r>
        </a:p>
      </dsp:txBody>
      <dsp:txXfrm rot="-10800000">
        <a:off x="0" y="1220974"/>
        <a:ext cx="8229600" cy="432579"/>
      </dsp:txXfrm>
    </dsp:sp>
    <dsp:sp modelId="{BAEEE183-6F6F-4B44-8006-FC346DC8BAE5}">
      <dsp:nvSpPr>
        <dsp:cNvPr id="0" name=""/>
        <dsp:cNvSpPr/>
      </dsp:nvSpPr>
      <dsp:spPr>
        <a:xfrm>
          <a:off x="0" y="1653554"/>
          <a:ext cx="8229600" cy="368493"/>
        </a:xfrm>
        <a:prstGeom prst="rect">
          <a:avLst/>
        </a:prstGeom>
        <a:solidFill>
          <a:schemeClr val="accent4">
            <a:alpha val="90000"/>
            <a:tint val="40000"/>
            <a:hueOff val="0"/>
            <a:satOff val="0"/>
            <a:lumOff val="0"/>
            <a:alphaOff val="-2000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ZA" sz="1300" kern="1200" dirty="0">
              <a:latin typeface="Linux Biolinum" panose="02000503000000000000" pitchFamily="2" charset="0"/>
              <a:ea typeface="Linux Biolinum" panose="02000503000000000000" pitchFamily="2" charset="0"/>
              <a:cs typeface="Linux Biolinum" panose="02000503000000000000" pitchFamily="2" charset="0"/>
            </a:rPr>
            <a:t>University professionals must trust student’s perspectives for they too bring with them perspectives and natural wisdom. They must be willing test student’s perspectives.</a:t>
          </a:r>
        </a:p>
      </dsp:txBody>
      <dsp:txXfrm>
        <a:off x="0" y="1653554"/>
        <a:ext cx="8229600" cy="368493"/>
      </dsp:txXfrm>
    </dsp:sp>
    <dsp:sp modelId="{E263A631-47B5-446D-852A-6A4FAC665C58}">
      <dsp:nvSpPr>
        <dsp:cNvPr id="0" name=""/>
        <dsp:cNvSpPr/>
      </dsp:nvSpPr>
      <dsp:spPr>
        <a:xfrm rot="10800000">
          <a:off x="0" y="573"/>
          <a:ext cx="8229600" cy="1232420"/>
        </a:xfrm>
        <a:prstGeom prst="upArrowCallout">
          <a:avLst/>
        </a:prstGeom>
        <a:gradFill rotWithShape="0">
          <a:gsLst>
            <a:gs pos="0">
              <a:schemeClr val="accent4">
                <a:alpha val="90000"/>
                <a:hueOff val="0"/>
                <a:satOff val="0"/>
                <a:lumOff val="0"/>
                <a:alphaOff val="-40000"/>
                <a:tint val="50000"/>
                <a:satMod val="300000"/>
              </a:schemeClr>
            </a:gs>
            <a:gs pos="35000">
              <a:schemeClr val="accent4">
                <a:alpha val="90000"/>
                <a:hueOff val="0"/>
                <a:satOff val="0"/>
                <a:lumOff val="0"/>
                <a:alphaOff val="-40000"/>
                <a:tint val="37000"/>
                <a:satMod val="300000"/>
              </a:schemeClr>
            </a:gs>
            <a:gs pos="100000">
              <a:schemeClr val="accent4">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ZA" sz="1500" b="1" kern="1200" dirty="0">
              <a:latin typeface="Linux Biolinum" panose="02000503000000000000" pitchFamily="2" charset="0"/>
              <a:ea typeface="Linux Biolinum" panose="02000503000000000000" pitchFamily="2" charset="0"/>
              <a:cs typeface="Linux Biolinum" panose="02000503000000000000" pitchFamily="2" charset="0"/>
            </a:rPr>
            <a:t>Social Compact</a:t>
          </a:r>
        </a:p>
      </dsp:txBody>
      <dsp:txXfrm rot="-10800000">
        <a:off x="0" y="573"/>
        <a:ext cx="8229600" cy="432579"/>
      </dsp:txXfrm>
    </dsp:sp>
    <dsp:sp modelId="{AFA4390B-BB8E-4122-AA11-1CFFE424C7D8}">
      <dsp:nvSpPr>
        <dsp:cNvPr id="0" name=""/>
        <dsp:cNvSpPr/>
      </dsp:nvSpPr>
      <dsp:spPr>
        <a:xfrm>
          <a:off x="0" y="433153"/>
          <a:ext cx="8229600" cy="368493"/>
        </a:xfrm>
        <a:prstGeom prst="rect">
          <a:avLst/>
        </a:prstGeom>
        <a:solidFill>
          <a:schemeClr val="accent4">
            <a:alpha val="90000"/>
            <a:tint val="40000"/>
            <a:hueOff val="0"/>
            <a:satOff val="0"/>
            <a:lumOff val="0"/>
            <a:alphaOff val="-4000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ZA" sz="1300" kern="1200" dirty="0">
              <a:latin typeface="Linux Biolinum" panose="02000503000000000000" pitchFamily="2" charset="0"/>
              <a:ea typeface="Linux Biolinum" panose="02000503000000000000" pitchFamily="2" charset="0"/>
              <a:cs typeface="Linux Biolinum" panose="02000503000000000000" pitchFamily="2" charset="0"/>
            </a:rPr>
            <a:t>Students and university professionals must detail their expectations and reach an agreement.</a:t>
          </a:r>
        </a:p>
      </dsp:txBody>
      <dsp:txXfrm>
        <a:off x="0" y="433153"/>
        <a:ext cx="8229600" cy="368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B0403-36EA-49A1-866C-12250E3AFE2C}">
      <dsp:nvSpPr>
        <dsp:cNvPr id="0" name=""/>
        <dsp:cNvSpPr/>
      </dsp:nvSpPr>
      <dsp:spPr>
        <a:xfrm>
          <a:off x="0" y="2441375"/>
          <a:ext cx="8229600" cy="801314"/>
        </a:xfrm>
        <a:prstGeom prst="rect">
          <a:avLst/>
        </a:prstGeom>
        <a:gradFill rotWithShape="0">
          <a:gsLst>
            <a:gs pos="0">
              <a:schemeClr val="accent4">
                <a:alpha val="90000"/>
                <a:hueOff val="0"/>
                <a:satOff val="0"/>
                <a:lumOff val="0"/>
                <a:alphaOff val="0"/>
                <a:tint val="50000"/>
                <a:satMod val="300000"/>
              </a:schemeClr>
            </a:gs>
            <a:gs pos="35000">
              <a:schemeClr val="accent4">
                <a:alpha val="90000"/>
                <a:hueOff val="0"/>
                <a:satOff val="0"/>
                <a:lumOff val="0"/>
                <a:alphaOff val="0"/>
                <a:tint val="37000"/>
                <a:satMod val="300000"/>
              </a:schemeClr>
            </a:gs>
            <a:gs pos="100000">
              <a:schemeClr val="accent4">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ZA" sz="1500" b="1" kern="1200" dirty="0">
              <a:latin typeface="Linux Biolinum" panose="02000503000000000000" pitchFamily="2" charset="0"/>
              <a:ea typeface="Linux Biolinum" panose="02000503000000000000" pitchFamily="2" charset="0"/>
              <a:cs typeface="Linux Biolinum" panose="02000503000000000000" pitchFamily="2" charset="0"/>
            </a:rPr>
            <a:t>INCLUSIVE AND EFFECTIVE STUDENT ENGAGEMENT ENVIORNMENT</a:t>
          </a:r>
        </a:p>
      </dsp:txBody>
      <dsp:txXfrm>
        <a:off x="0" y="2441375"/>
        <a:ext cx="8229600" cy="801314"/>
      </dsp:txXfrm>
    </dsp:sp>
    <dsp:sp modelId="{187D88E8-2E51-47C1-8E04-B75EF0328FC7}">
      <dsp:nvSpPr>
        <dsp:cNvPr id="0" name=""/>
        <dsp:cNvSpPr/>
      </dsp:nvSpPr>
      <dsp:spPr>
        <a:xfrm rot="10800000">
          <a:off x="0" y="1220974"/>
          <a:ext cx="8229600" cy="1232420"/>
        </a:xfrm>
        <a:prstGeom prst="upArrowCallout">
          <a:avLst/>
        </a:prstGeom>
        <a:gradFill rotWithShape="0">
          <a:gsLst>
            <a:gs pos="0">
              <a:schemeClr val="accent4">
                <a:alpha val="90000"/>
                <a:hueOff val="0"/>
                <a:satOff val="0"/>
                <a:lumOff val="0"/>
                <a:alphaOff val="-20000"/>
                <a:tint val="50000"/>
                <a:satMod val="300000"/>
              </a:schemeClr>
            </a:gs>
            <a:gs pos="35000">
              <a:schemeClr val="accent4">
                <a:alpha val="90000"/>
                <a:hueOff val="0"/>
                <a:satOff val="0"/>
                <a:lumOff val="0"/>
                <a:alphaOff val="-20000"/>
                <a:tint val="37000"/>
                <a:satMod val="300000"/>
              </a:schemeClr>
            </a:gs>
            <a:gs pos="100000">
              <a:schemeClr val="accent4">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ZA" sz="1500" b="1" kern="1200" dirty="0">
              <a:latin typeface="Linux Biolinum" panose="02000503000000000000" pitchFamily="2" charset="0"/>
              <a:ea typeface="Linux Biolinum" panose="02000503000000000000" pitchFamily="2" charset="0"/>
              <a:cs typeface="Linux Biolinum" panose="02000503000000000000" pitchFamily="2" charset="0"/>
            </a:rPr>
            <a:t>Outcomes-based</a:t>
          </a:r>
        </a:p>
      </dsp:txBody>
      <dsp:txXfrm rot="-10800000">
        <a:off x="0" y="1220974"/>
        <a:ext cx="8229600" cy="432579"/>
      </dsp:txXfrm>
    </dsp:sp>
    <dsp:sp modelId="{BAEEE183-6F6F-4B44-8006-FC346DC8BAE5}">
      <dsp:nvSpPr>
        <dsp:cNvPr id="0" name=""/>
        <dsp:cNvSpPr/>
      </dsp:nvSpPr>
      <dsp:spPr>
        <a:xfrm>
          <a:off x="0" y="1653554"/>
          <a:ext cx="8229600" cy="368493"/>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ZA" sz="1400" kern="1200" dirty="0">
              <a:latin typeface="Linux Biolinum" panose="02000503000000000000" pitchFamily="2" charset="0"/>
              <a:ea typeface="Linux Biolinum" panose="02000503000000000000" pitchFamily="2" charset="0"/>
              <a:cs typeface="Linux Biolinum" panose="02000503000000000000" pitchFamily="2" charset="0"/>
            </a:rPr>
            <a:t>There must be commitment to outcomes.</a:t>
          </a:r>
        </a:p>
      </dsp:txBody>
      <dsp:txXfrm>
        <a:off x="0" y="1653554"/>
        <a:ext cx="8229600" cy="368493"/>
      </dsp:txXfrm>
    </dsp:sp>
    <dsp:sp modelId="{E263A631-47B5-446D-852A-6A4FAC665C58}">
      <dsp:nvSpPr>
        <dsp:cNvPr id="0" name=""/>
        <dsp:cNvSpPr/>
      </dsp:nvSpPr>
      <dsp:spPr>
        <a:xfrm rot="10800000">
          <a:off x="0" y="573"/>
          <a:ext cx="8229600" cy="1232420"/>
        </a:xfrm>
        <a:prstGeom prst="upArrowCallout">
          <a:avLst/>
        </a:prstGeom>
        <a:gradFill rotWithShape="0">
          <a:gsLst>
            <a:gs pos="0">
              <a:schemeClr val="accent4">
                <a:alpha val="90000"/>
                <a:hueOff val="0"/>
                <a:satOff val="0"/>
                <a:lumOff val="0"/>
                <a:alphaOff val="-40000"/>
                <a:tint val="50000"/>
                <a:satMod val="300000"/>
              </a:schemeClr>
            </a:gs>
            <a:gs pos="35000">
              <a:schemeClr val="accent4">
                <a:alpha val="90000"/>
                <a:hueOff val="0"/>
                <a:satOff val="0"/>
                <a:lumOff val="0"/>
                <a:alphaOff val="-40000"/>
                <a:tint val="37000"/>
                <a:satMod val="300000"/>
              </a:schemeClr>
            </a:gs>
            <a:gs pos="100000">
              <a:schemeClr val="accent4">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ZA" sz="1500" b="1" kern="1200" dirty="0">
              <a:latin typeface="Linux Biolinum" panose="02000503000000000000" pitchFamily="2" charset="0"/>
              <a:ea typeface="Linux Biolinum" panose="02000503000000000000" pitchFamily="2" charset="0"/>
              <a:cs typeface="Linux Biolinum" panose="02000503000000000000" pitchFamily="2" charset="0"/>
            </a:rPr>
            <a:t>Input over feedback</a:t>
          </a:r>
        </a:p>
      </dsp:txBody>
      <dsp:txXfrm rot="-10800000">
        <a:off x="0" y="573"/>
        <a:ext cx="8229600" cy="432579"/>
      </dsp:txXfrm>
    </dsp:sp>
    <dsp:sp modelId="{AFA4390B-BB8E-4122-AA11-1CFFE424C7D8}">
      <dsp:nvSpPr>
        <dsp:cNvPr id="0" name=""/>
        <dsp:cNvSpPr/>
      </dsp:nvSpPr>
      <dsp:spPr>
        <a:xfrm>
          <a:off x="0" y="433153"/>
          <a:ext cx="8229600" cy="368493"/>
        </a:xfrm>
        <a:prstGeom prst="rect">
          <a:avLst/>
        </a:prstGeom>
        <a:solidFill>
          <a:schemeClr val="accent4">
            <a:alpha val="90000"/>
            <a:tint val="40000"/>
            <a:hueOff val="0"/>
            <a:satOff val="0"/>
            <a:lumOff val="0"/>
            <a:alphaOff val="-4000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ZA" sz="1400" kern="1200" dirty="0">
              <a:latin typeface="Linux Biolinum" panose="02000503000000000000" pitchFamily="2" charset="0"/>
              <a:ea typeface="Linux Biolinum" panose="02000503000000000000" pitchFamily="2" charset="0"/>
              <a:cs typeface="Linux Biolinum" panose="02000503000000000000" pitchFamily="2" charset="0"/>
            </a:rPr>
            <a:t>Feedback is about asking students how the institution is doing towards achieving its goals. On the contrary, input is based on collective thinking.</a:t>
          </a:r>
        </a:p>
      </dsp:txBody>
      <dsp:txXfrm>
        <a:off x="0" y="433153"/>
        <a:ext cx="8229600" cy="36849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Z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09EADC51-BA1A-4A58-A325-FFF2E7AC2367}" type="datetimeFigureOut">
              <a:rPr lang="en-ZA" smtClean="0"/>
              <a:t>2023/05/19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227145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9EADC51-BA1A-4A58-A325-FFF2E7AC2367}" type="datetimeFigureOut">
              <a:rPr lang="en-ZA" smtClean="0"/>
              <a:t>2023/05/19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219068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79"/>
            <a:ext cx="2057400" cy="4388644"/>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9EADC51-BA1A-4A58-A325-FFF2E7AC2367}" type="datetimeFigureOut">
              <a:rPr lang="en-ZA" smtClean="0"/>
              <a:t>2023/05/19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1765636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building, outdoor, sky, ceiling&#10;&#10;Description automatically generated">
            <a:extLst>
              <a:ext uri="{FF2B5EF4-FFF2-40B4-BE49-F238E27FC236}">
                <a16:creationId xmlns:a16="http://schemas.microsoft.com/office/drawing/2014/main" id="{0DA7CEC3-E464-C509-78A3-81C41C7F4C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Z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09EADC51-BA1A-4A58-A325-FFF2E7AC2367}" type="datetimeFigureOut">
              <a:rPr lang="en-ZA" smtClean="0"/>
              <a:t>2023/05/19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415526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9EADC51-BA1A-4A58-A325-FFF2E7AC2367}" type="datetimeFigureOut">
              <a:rPr lang="en-ZA" smtClean="0"/>
              <a:t>2023/05/19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530802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EADC51-BA1A-4A58-A325-FFF2E7AC2367}" type="datetimeFigureOut">
              <a:rPr lang="en-ZA" smtClean="0"/>
              <a:t>2023/05/19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2278694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1"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09EADC51-BA1A-4A58-A325-FFF2E7AC2367}" type="datetimeFigureOut">
              <a:rPr lang="en-ZA" smtClean="0"/>
              <a:t>2023/05/19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965905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09EADC51-BA1A-4A58-A325-FFF2E7AC2367}" type="datetimeFigureOut">
              <a:rPr lang="en-ZA" smtClean="0"/>
              <a:t>2023/05/19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431949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09EADC51-BA1A-4A58-A325-FFF2E7AC2367}" type="datetimeFigureOut">
              <a:rPr lang="en-ZA" smtClean="0"/>
              <a:t>2023/05/19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3744865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ADC51-BA1A-4A58-A325-FFF2E7AC2367}" type="datetimeFigureOut">
              <a:rPr lang="en-ZA" smtClean="0"/>
              <a:t>2023/05/19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1430578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1"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EADC51-BA1A-4A58-A325-FFF2E7AC2367}" type="datetimeFigureOut">
              <a:rPr lang="en-ZA" smtClean="0"/>
              <a:t>2023/05/19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297402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9EADC51-BA1A-4A58-A325-FFF2E7AC2367}" type="datetimeFigureOut">
              <a:rPr lang="en-ZA" smtClean="0"/>
              <a:t>2023/05/19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2301357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EADC51-BA1A-4A58-A325-FFF2E7AC2367}" type="datetimeFigureOut">
              <a:rPr lang="en-ZA" smtClean="0"/>
              <a:t>2023/05/19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448207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9EADC51-BA1A-4A58-A325-FFF2E7AC2367}" type="datetimeFigureOut">
              <a:rPr lang="en-ZA" smtClean="0"/>
              <a:t>2023/05/19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1511835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79"/>
            <a:ext cx="2057400" cy="4388644"/>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9EADC51-BA1A-4A58-A325-FFF2E7AC2367}" type="datetimeFigureOut">
              <a:rPr lang="en-ZA" smtClean="0"/>
              <a:t>2023/05/19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219598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EADC51-BA1A-4A58-A325-FFF2E7AC2367}" type="datetimeFigureOut">
              <a:rPr lang="en-ZA" smtClean="0"/>
              <a:t>2023/05/19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274946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1"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09EADC51-BA1A-4A58-A325-FFF2E7AC2367}" type="datetimeFigureOut">
              <a:rPr lang="en-ZA" smtClean="0"/>
              <a:t>2023/05/19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351145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09EADC51-BA1A-4A58-A325-FFF2E7AC2367}" type="datetimeFigureOut">
              <a:rPr lang="en-ZA" smtClean="0"/>
              <a:t>2023/05/19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402251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09EADC51-BA1A-4A58-A325-FFF2E7AC2367}" type="datetimeFigureOut">
              <a:rPr lang="en-ZA" smtClean="0"/>
              <a:t>2023/05/19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382167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ADC51-BA1A-4A58-A325-FFF2E7AC2367}" type="datetimeFigureOut">
              <a:rPr lang="en-ZA" smtClean="0"/>
              <a:t>2023/05/19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73121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1"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EADC51-BA1A-4A58-A325-FFF2E7AC2367}" type="datetimeFigureOut">
              <a:rPr lang="en-ZA" smtClean="0"/>
              <a:t>2023/05/19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2470879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EADC51-BA1A-4A58-A325-FFF2E7AC2367}" type="datetimeFigureOut">
              <a:rPr lang="en-ZA" smtClean="0"/>
              <a:t>2023/05/19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7388AF-5871-411C-8AC2-D2D8F5469041}" type="slidenum">
              <a:rPr lang="en-ZA" smtClean="0"/>
              <a:t>‹#›</a:t>
            </a:fld>
            <a:endParaRPr lang="en-ZA"/>
          </a:p>
        </p:txBody>
      </p:sp>
    </p:spTree>
    <p:extLst>
      <p:ext uri="{BB962C8B-B14F-4D97-AF65-F5344CB8AC3E}">
        <p14:creationId xmlns:p14="http://schemas.microsoft.com/office/powerpoint/2010/main" val="330262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567428"/>
            <a:ext cx="9144000" cy="576072"/>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00151"/>
            <a:ext cx="8229600" cy="32438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EADC51-BA1A-4A58-A325-FFF2E7AC2367}" type="datetimeFigureOut">
              <a:rPr lang="en-ZA" smtClean="0"/>
              <a:t>2023/05/19</a:t>
            </a:fld>
            <a:endParaRPr lang="en-ZA"/>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1" y="4767263"/>
            <a:ext cx="755103"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A7388AF-5871-411C-8AC2-D2D8F5469041}" type="slidenum">
              <a:rPr lang="en-ZA" smtClean="0"/>
              <a:t>‹#›</a:t>
            </a:fld>
            <a:endParaRPr lang="en-ZA"/>
          </a:p>
        </p:txBody>
      </p:sp>
    </p:spTree>
    <p:extLst>
      <p:ext uri="{BB962C8B-B14F-4D97-AF65-F5344CB8AC3E}">
        <p14:creationId xmlns:p14="http://schemas.microsoft.com/office/powerpoint/2010/main" val="248141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567428"/>
            <a:ext cx="9144000" cy="576072"/>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00151"/>
            <a:ext cx="8229600" cy="32438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EADC51-BA1A-4A58-A325-FFF2E7AC2367}" type="datetimeFigureOut">
              <a:rPr lang="en-ZA" smtClean="0"/>
              <a:t>2023/05/19</a:t>
            </a:fld>
            <a:endParaRPr lang="en-ZA"/>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1" y="4767263"/>
            <a:ext cx="755103"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A7388AF-5871-411C-8AC2-D2D8F5469041}" type="slidenum">
              <a:rPr lang="en-ZA" smtClean="0"/>
              <a:t>‹#›</a:t>
            </a:fld>
            <a:endParaRPr lang="en-ZA"/>
          </a:p>
        </p:txBody>
      </p:sp>
    </p:spTree>
    <p:extLst>
      <p:ext uri="{BB962C8B-B14F-4D97-AF65-F5344CB8AC3E}">
        <p14:creationId xmlns:p14="http://schemas.microsoft.com/office/powerpoint/2010/main" val="2853776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isolated-thinking-freedom-ape-1052504/"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pixabay.com/en/question-question-mark-help-230903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2747450"/>
            <a:ext cx="9144000" cy="1019558"/>
          </a:xfrm>
          <a:prstGeom prst="rect">
            <a:avLst/>
          </a:prstGeom>
          <a:gradFill>
            <a:gsLst>
              <a:gs pos="0">
                <a:schemeClr val="tx1">
                  <a:alpha val="75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ound Same Side Corner Rectangle 3"/>
          <p:cNvSpPr/>
          <p:nvPr/>
        </p:nvSpPr>
        <p:spPr>
          <a:xfrm rot="5400000">
            <a:off x="4432789" y="737021"/>
            <a:ext cx="422438" cy="5616624"/>
          </a:xfrm>
          <a:prstGeom prst="round2SameRect">
            <a:avLst>
              <a:gd name="adj1" fmla="val 2068"/>
              <a:gd name="adj2" fmla="val 1621"/>
            </a:avLst>
          </a:prstGeom>
          <a:solidFill>
            <a:srgbClr val="92162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b="1" dirty="0">
                <a:solidFill>
                  <a:prstClr val="white"/>
                </a:solidFill>
                <a:latin typeface="Linux Biolinum" panose="02000503000000000000"/>
              </a:rPr>
              <a:t>Mr. </a:t>
            </a:r>
            <a:r>
              <a:rPr kumimoji="0" lang="en-ZA" sz="1800" b="1" i="0" u="none" strike="noStrike" kern="1200" cap="none" spc="0" normalizeH="0" baseline="0" noProof="0" dirty="0">
                <a:ln>
                  <a:noFill/>
                </a:ln>
                <a:solidFill>
                  <a:prstClr val="white"/>
                </a:solidFill>
                <a:effectLst/>
                <a:uLnTx/>
                <a:uFillTx/>
                <a:latin typeface="Linux Biolinum" panose="02000503000000000000"/>
                <a:ea typeface="+mn-ea"/>
                <a:cs typeface="+mn-cs"/>
              </a:rPr>
              <a:t>Pholla Samkezi Mbalane &amp; Ms. Zoleka Dotwana</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88444"/>
            <a:ext cx="9143999" cy="1408175"/>
          </a:xfrm>
          <a:prstGeom prst="rect">
            <a:avLst/>
          </a:prstGeom>
        </p:spPr>
      </p:pic>
      <p:sp>
        <p:nvSpPr>
          <p:cNvPr id="17" name="TextBox 16"/>
          <p:cNvSpPr txBox="1"/>
          <p:nvPr/>
        </p:nvSpPr>
        <p:spPr>
          <a:xfrm>
            <a:off x="382639" y="3785102"/>
            <a:ext cx="444833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white"/>
                </a:solidFill>
                <a:effectLst/>
                <a:uLnTx/>
                <a:uFillTx/>
                <a:latin typeface="Arial"/>
                <a:ea typeface="+mn-ea"/>
                <a:cs typeface="+mn-cs"/>
              </a:rPr>
              <a:t>T: +27 58 718 5959/5112  |  E: MbalanePS@ufs.ac.za/</a:t>
            </a:r>
            <a:r>
              <a:rPr kumimoji="0" lang="en-ZA" sz="800" b="0" i="0" u="none" strike="noStrike" kern="1200" cap="none" spc="0" normalizeH="0" baseline="0" noProof="0" dirty="0" err="1">
                <a:ln>
                  <a:noFill/>
                </a:ln>
                <a:solidFill>
                  <a:prstClr val="white"/>
                </a:solidFill>
                <a:effectLst/>
                <a:uLnTx/>
                <a:uFillTx/>
                <a:latin typeface="Arial"/>
                <a:ea typeface="+mn-ea"/>
                <a:cs typeface="+mn-cs"/>
              </a:rPr>
              <a:t>DotwanaC</a:t>
            </a:r>
            <a:r>
              <a:rPr lang="en-ZA" sz="800" dirty="0">
                <a:solidFill>
                  <a:prstClr val="white"/>
                </a:solidFill>
                <a:latin typeface="Arial"/>
              </a:rPr>
              <a:t>Z@ufs.ac.za</a:t>
            </a:r>
            <a:r>
              <a:rPr kumimoji="0" lang="en-ZA" sz="800" b="0" i="0" u="none" strike="noStrike" kern="1200" cap="none" spc="0" normalizeH="0" baseline="0" noProof="0" dirty="0">
                <a:ln>
                  <a:noFill/>
                </a:ln>
                <a:solidFill>
                  <a:prstClr val="white"/>
                </a:solidFill>
                <a:effectLst/>
                <a:uLnTx/>
                <a:uFillTx/>
                <a:latin typeface="Arial"/>
                <a:ea typeface="+mn-ea"/>
                <a:cs typeface="+mn-cs"/>
              </a:rPr>
              <a:t>  |   </a:t>
            </a:r>
            <a:r>
              <a:rPr kumimoji="0" lang="en-ZA" sz="800" b="1" i="0" u="none" strike="noStrike" kern="1200" cap="none" spc="0" normalizeH="0" baseline="0" noProof="0" dirty="0">
                <a:ln>
                  <a:noFill/>
                </a:ln>
                <a:solidFill>
                  <a:prstClr val="white"/>
                </a:solidFill>
                <a:effectLst/>
                <a:uLnTx/>
                <a:uFillTx/>
                <a:latin typeface="Arial"/>
                <a:ea typeface="+mn-ea"/>
                <a:cs typeface="+mn-cs"/>
              </a:rPr>
              <a:t>www.ufs.ac.za</a:t>
            </a:r>
          </a:p>
        </p:txBody>
      </p:sp>
      <p:sp>
        <p:nvSpPr>
          <p:cNvPr id="27" name="Title 26"/>
          <p:cNvSpPr>
            <a:spLocks noGrp="1"/>
          </p:cNvSpPr>
          <p:nvPr>
            <p:ph type="ctrTitle"/>
          </p:nvPr>
        </p:nvSpPr>
        <p:spPr>
          <a:xfrm>
            <a:off x="827584" y="702346"/>
            <a:ext cx="7668480" cy="2371293"/>
          </a:xfrm>
          <a:solidFill>
            <a:srgbClr val="002060">
              <a:alpha val="50000"/>
            </a:srgbClr>
          </a:solidFill>
          <a:ln>
            <a:noFill/>
          </a:ln>
        </p:spPr>
        <p:txBody>
          <a:bodyPr>
            <a:normAutofit/>
          </a:bodyPr>
          <a:lstStyle/>
          <a:p>
            <a:pPr>
              <a:lnSpc>
                <a:spcPct val="150000"/>
              </a:lnSpc>
              <a:spcAft>
                <a:spcPts val="800"/>
              </a:spcAft>
            </a:pPr>
            <a:r>
              <a:rPr lang="en-ZA" sz="3000" b="1" dirty="0">
                <a:solidFill>
                  <a:schemeClr val="bg1"/>
                </a:solidFill>
                <a:effectLst/>
                <a:latin typeface="Linux Biolinum" panose="02000503000000000000" pitchFamily="2" charset="0"/>
                <a:ea typeface="Linux Biolinum" panose="02000503000000000000" pitchFamily="2" charset="0"/>
                <a:cs typeface="Linux Biolinum" panose="02000503000000000000" pitchFamily="2" charset="0"/>
              </a:rPr>
              <a:t>A student-</a:t>
            </a:r>
            <a:r>
              <a:rPr lang="en-ZA" sz="3000" b="1" dirty="0" err="1">
                <a:solidFill>
                  <a:schemeClr val="bg1"/>
                </a:solidFill>
                <a:effectLst/>
                <a:latin typeface="Linux Biolinum" panose="02000503000000000000" pitchFamily="2" charset="0"/>
                <a:ea typeface="Linux Biolinum" panose="02000503000000000000" pitchFamily="2" charset="0"/>
                <a:cs typeface="Linux Biolinum" panose="02000503000000000000" pitchFamily="2" charset="0"/>
              </a:rPr>
              <a:t>centered</a:t>
            </a:r>
            <a:r>
              <a:rPr lang="en-ZA" sz="3000" b="1" dirty="0">
                <a:solidFill>
                  <a:schemeClr val="bg1"/>
                </a:solidFill>
                <a:effectLst/>
                <a:latin typeface="Linux Biolinum" panose="02000503000000000000" pitchFamily="2" charset="0"/>
                <a:ea typeface="Linux Biolinum" panose="02000503000000000000" pitchFamily="2" charset="0"/>
                <a:cs typeface="Linux Biolinum" panose="02000503000000000000" pitchFamily="2" charset="0"/>
              </a:rPr>
              <a:t> approach for positive student engagement</a:t>
            </a:r>
          </a:p>
        </p:txBody>
      </p:sp>
      <p:sp>
        <p:nvSpPr>
          <p:cNvPr id="13" name="TextBox 12">
            <a:extLst>
              <a:ext uri="{FF2B5EF4-FFF2-40B4-BE49-F238E27FC236}">
                <a16:creationId xmlns:a16="http://schemas.microsoft.com/office/drawing/2014/main" id="{E7843006-ABBE-0729-0740-23EF513E5752}"/>
              </a:ext>
            </a:extLst>
          </p:cNvPr>
          <p:cNvSpPr txBox="1"/>
          <p:nvPr/>
        </p:nvSpPr>
        <p:spPr>
          <a:xfrm>
            <a:off x="323528" y="4299942"/>
            <a:ext cx="100811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3A8EC959-8862-76C6-602E-56B4DADEB4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59" r="-1254" b="2047"/>
          <a:stretch/>
        </p:blipFill>
        <p:spPr>
          <a:xfrm>
            <a:off x="222231" y="4294960"/>
            <a:ext cx="1626348" cy="725062"/>
          </a:xfrm>
          <a:prstGeom prst="rect">
            <a:avLst/>
          </a:prstGeom>
        </p:spPr>
      </p:pic>
      <p:pic>
        <p:nvPicPr>
          <p:cNvPr id="3" name="Picture 2" descr="A picture containing text, water, building, outdoor&#10;&#10;Description automatically generated">
            <a:extLst>
              <a:ext uri="{FF2B5EF4-FFF2-40B4-BE49-F238E27FC236}">
                <a16:creationId xmlns:a16="http://schemas.microsoft.com/office/drawing/2014/main" id="{6E17D3BA-2779-C24B-C0CA-C26AAC618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4215183"/>
            <a:ext cx="1626348" cy="996934"/>
          </a:xfrm>
          <a:prstGeom prst="rect">
            <a:avLst/>
          </a:prstGeom>
          <a:effectLst>
            <a:softEdge rad="31750"/>
          </a:effectLst>
        </p:spPr>
      </p:pic>
    </p:spTree>
    <p:extLst>
      <p:ext uri="{BB962C8B-B14F-4D97-AF65-F5344CB8AC3E}">
        <p14:creationId xmlns:p14="http://schemas.microsoft.com/office/powerpoint/2010/main" val="191111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60DB-E91D-A0AE-5375-84CAC353F9EF}"/>
              </a:ext>
            </a:extLst>
          </p:cNvPr>
          <p:cNvSpPr>
            <a:spLocks noGrp="1"/>
          </p:cNvSpPr>
          <p:nvPr>
            <p:ph type="title"/>
          </p:nvPr>
        </p:nvSpPr>
        <p:spPr/>
        <p:txBody>
          <a:bodyPr>
            <a:normAutofit/>
          </a:bodyPr>
          <a:lstStyle/>
          <a:p>
            <a:r>
              <a:rPr lang="en-US" sz="3600" b="1" dirty="0">
                <a:latin typeface="Linux Biolinum" panose="02000503000000000000" pitchFamily="2" charset="0"/>
                <a:ea typeface="Linux Biolinum" panose="02000503000000000000" pitchFamily="2" charset="0"/>
                <a:cs typeface="Linux Biolinum" panose="02000503000000000000" pitchFamily="2" charset="0"/>
              </a:rPr>
              <a:t>Questions to ponder </a:t>
            </a:r>
          </a:p>
        </p:txBody>
      </p:sp>
      <p:sp>
        <p:nvSpPr>
          <p:cNvPr id="3" name="Content Placeholder 2">
            <a:extLst>
              <a:ext uri="{FF2B5EF4-FFF2-40B4-BE49-F238E27FC236}">
                <a16:creationId xmlns:a16="http://schemas.microsoft.com/office/drawing/2014/main" id="{61274A75-F804-E19D-A2ED-BBEA1AC1DB18}"/>
              </a:ext>
            </a:extLst>
          </p:cNvPr>
          <p:cNvSpPr>
            <a:spLocks noGrp="1"/>
          </p:cNvSpPr>
          <p:nvPr>
            <p:ph idx="1"/>
          </p:nvPr>
        </p:nvSpPr>
        <p:spPr>
          <a:xfrm>
            <a:off x="487836" y="1494083"/>
            <a:ext cx="8229600" cy="3243807"/>
          </a:xfrm>
        </p:spPr>
        <p:txBody>
          <a:bodyPr>
            <a:normAutofit/>
          </a:bodyPr>
          <a:lstStyle/>
          <a:p>
            <a:pPr algn="just"/>
            <a:r>
              <a:rPr lang="en-US" sz="2000" dirty="0">
                <a:latin typeface="Linux Biolinum" panose="02000503000000000000" pitchFamily="2" charset="0"/>
                <a:ea typeface="Linux Biolinum" panose="02000503000000000000" pitchFamily="2" charset="0"/>
                <a:cs typeface="Linux Biolinum" panose="02000503000000000000" pitchFamily="2" charset="0"/>
              </a:rPr>
              <a:t>Do you believe that there a trust relationship between students and university professionals? If no, how can it be restored?</a:t>
            </a:r>
          </a:p>
          <a:p>
            <a:pPr algn="just"/>
            <a:r>
              <a:rPr lang="en-US" sz="2000" dirty="0">
                <a:latin typeface="Linux Biolinum" panose="02000503000000000000" pitchFamily="2" charset="0"/>
                <a:ea typeface="Linux Biolinum" panose="02000503000000000000" pitchFamily="2" charset="0"/>
                <a:cs typeface="Linux Biolinum" panose="02000503000000000000" pitchFamily="2" charset="0"/>
              </a:rPr>
              <a:t>Given that universities are microcosms of societies, are violent protests in South African Universities a reflection of student engagement paucity or just learned behaviors?</a:t>
            </a:r>
          </a:p>
          <a:p>
            <a:pPr algn="just"/>
            <a:endParaRPr lang="en-US" sz="2000" dirty="0">
              <a:latin typeface="Linux Biolinum" panose="02000503000000000000" pitchFamily="2" charset="0"/>
              <a:ea typeface="Linux Biolinum" panose="02000503000000000000" pitchFamily="2" charset="0"/>
              <a:cs typeface="Linux Biolinum" panose="02000503000000000000" pitchFamily="2" charset="0"/>
            </a:endParaRPr>
          </a:p>
          <a:p>
            <a:pPr marL="0" indent="0" algn="just">
              <a:buNone/>
            </a:pPr>
            <a:r>
              <a:rPr lang="en-US" sz="2000" dirty="0">
                <a:latin typeface="Linux Biolinum" panose="02000503000000000000" pitchFamily="2" charset="0"/>
                <a:ea typeface="Linux Biolinum" panose="02000503000000000000" pitchFamily="2" charset="0"/>
                <a:cs typeface="Linux Biolinum" panose="02000503000000000000" pitchFamily="2" charset="0"/>
              </a:rPr>
              <a:t>Student engagement remains a critical component of growth for both students and universities.</a:t>
            </a:r>
          </a:p>
          <a:p>
            <a:pPr marL="0" indent="0" algn="just">
              <a:buNone/>
            </a:pPr>
            <a:r>
              <a:rPr lang="en-US" sz="2000" dirty="0">
                <a:latin typeface="Linux Biolinum" panose="02000503000000000000" pitchFamily="2" charset="0"/>
                <a:ea typeface="Linux Biolinum" panose="02000503000000000000" pitchFamily="2" charset="0"/>
                <a:cs typeface="Linux Biolinum" panose="02000503000000000000" pitchFamily="2" charset="0"/>
              </a:rPr>
              <a:t>If student s</a:t>
            </a:r>
          </a:p>
        </p:txBody>
      </p:sp>
      <p:pic>
        <p:nvPicPr>
          <p:cNvPr id="5" name="Picture 4">
            <a:extLst>
              <a:ext uri="{FF2B5EF4-FFF2-40B4-BE49-F238E27FC236}">
                <a16:creationId xmlns:a16="http://schemas.microsoft.com/office/drawing/2014/main" id="{EE215D16-2474-5A90-3681-E051DF6DB58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92280" y="11090"/>
            <a:ext cx="1751856" cy="1198927"/>
          </a:xfrm>
          <a:prstGeom prst="rect">
            <a:avLst/>
          </a:prstGeom>
        </p:spPr>
      </p:pic>
    </p:spTree>
    <p:extLst>
      <p:ext uri="{BB962C8B-B14F-4D97-AF65-F5344CB8AC3E}">
        <p14:creationId xmlns:p14="http://schemas.microsoft.com/office/powerpoint/2010/main" val="381589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2747450"/>
            <a:ext cx="9144000" cy="1019558"/>
          </a:xfrm>
          <a:prstGeom prst="rect">
            <a:avLst/>
          </a:prstGeom>
          <a:gradFill>
            <a:gsLst>
              <a:gs pos="0">
                <a:schemeClr val="tx1">
                  <a:alpha val="75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7" y="3798005"/>
            <a:ext cx="9143999" cy="1408175"/>
          </a:xfrm>
          <a:prstGeom prst="rect">
            <a:avLst/>
          </a:prstGeom>
        </p:spPr>
      </p:pic>
      <p:sp>
        <p:nvSpPr>
          <p:cNvPr id="17" name="TextBox 16"/>
          <p:cNvSpPr txBox="1"/>
          <p:nvPr/>
        </p:nvSpPr>
        <p:spPr>
          <a:xfrm>
            <a:off x="382639" y="3785102"/>
            <a:ext cx="444833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prstClr val="white"/>
                </a:solidFill>
                <a:effectLst/>
                <a:uLnTx/>
                <a:uFillTx/>
                <a:latin typeface="Arial"/>
                <a:ea typeface="+mn-ea"/>
                <a:cs typeface="+mn-cs"/>
              </a:rPr>
              <a:t>T: +27 58 718 5112/5959  |  E: </a:t>
            </a:r>
            <a:r>
              <a:rPr lang="en-ZA" sz="800" dirty="0">
                <a:solidFill>
                  <a:prstClr val="white"/>
                </a:solidFill>
                <a:latin typeface="Arial"/>
              </a:rPr>
              <a:t>DotwanaCZ@ufs.ac.za/MbalanePS@ufs.ac.za</a:t>
            </a:r>
            <a:r>
              <a:rPr kumimoji="0" lang="en-ZA" sz="800" b="0" i="0" u="none" strike="noStrike" kern="1200" cap="none" spc="0" normalizeH="0" baseline="0" noProof="0" dirty="0">
                <a:ln>
                  <a:noFill/>
                </a:ln>
                <a:solidFill>
                  <a:prstClr val="white"/>
                </a:solidFill>
                <a:effectLst/>
                <a:uLnTx/>
                <a:uFillTx/>
                <a:latin typeface="Arial"/>
                <a:ea typeface="+mn-ea"/>
                <a:cs typeface="+mn-cs"/>
              </a:rPr>
              <a:t>  |   </a:t>
            </a:r>
            <a:r>
              <a:rPr kumimoji="0" lang="en-ZA" sz="800" b="1" i="0" u="none" strike="noStrike" kern="1200" cap="none" spc="0" normalizeH="0" baseline="0" noProof="0" dirty="0">
                <a:ln>
                  <a:noFill/>
                </a:ln>
                <a:solidFill>
                  <a:prstClr val="white"/>
                </a:solidFill>
                <a:effectLst/>
                <a:uLnTx/>
                <a:uFillTx/>
                <a:latin typeface="Arial"/>
                <a:ea typeface="+mn-ea"/>
                <a:cs typeface="+mn-cs"/>
              </a:rPr>
              <a:t>www.ufs.ac.za</a:t>
            </a:r>
          </a:p>
        </p:txBody>
      </p:sp>
      <p:sp>
        <p:nvSpPr>
          <p:cNvPr id="27" name="Title 26"/>
          <p:cNvSpPr>
            <a:spLocks noGrp="1"/>
          </p:cNvSpPr>
          <p:nvPr>
            <p:ph type="ctrTitle"/>
          </p:nvPr>
        </p:nvSpPr>
        <p:spPr>
          <a:xfrm>
            <a:off x="7747" y="1692312"/>
            <a:ext cx="4572000" cy="1212637"/>
          </a:xfrm>
          <a:solidFill>
            <a:srgbClr val="002060">
              <a:alpha val="50000"/>
            </a:srgbClr>
          </a:solidFill>
          <a:ln>
            <a:noFill/>
          </a:ln>
        </p:spPr>
        <p:txBody>
          <a:bodyPr>
            <a:noAutofit/>
          </a:bodyPr>
          <a:lstStyle/>
          <a:p>
            <a:pPr>
              <a:lnSpc>
                <a:spcPct val="150000"/>
              </a:lnSpc>
              <a:spcAft>
                <a:spcPts val="800"/>
              </a:spcAft>
            </a:pPr>
            <a:r>
              <a:rPr lang="en-ZA" b="1" dirty="0">
                <a:solidFill>
                  <a:schemeClr val="bg1"/>
                </a:solidFill>
                <a:latin typeface="Linux Biolinum" panose="02000503000000000000" pitchFamily="2" charset="0"/>
                <a:ea typeface="Calibri" panose="020F0502020204030204" pitchFamily="34" charset="0"/>
                <a:cs typeface="Arial" panose="020B0604020202020204" pitchFamily="34" charset="0"/>
              </a:rPr>
              <a:t>We thank you!!!</a:t>
            </a:r>
            <a:endParaRPr lang="en-ZA"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7843006-ABBE-0729-0740-23EF513E5752}"/>
              </a:ext>
            </a:extLst>
          </p:cNvPr>
          <p:cNvSpPr txBox="1"/>
          <p:nvPr/>
        </p:nvSpPr>
        <p:spPr>
          <a:xfrm>
            <a:off x="323528" y="4299942"/>
            <a:ext cx="100811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3A8EC959-8862-76C6-602E-56B4DADEB4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59" r="-1254" b="2047"/>
          <a:stretch/>
        </p:blipFill>
        <p:spPr>
          <a:xfrm>
            <a:off x="222231" y="4294960"/>
            <a:ext cx="1085444" cy="483915"/>
          </a:xfrm>
          <a:prstGeom prst="rect">
            <a:avLst/>
          </a:prstGeom>
        </p:spPr>
      </p:pic>
      <p:pic>
        <p:nvPicPr>
          <p:cNvPr id="2" name="Picture 1">
            <a:extLst>
              <a:ext uri="{FF2B5EF4-FFF2-40B4-BE49-F238E27FC236}">
                <a16:creationId xmlns:a16="http://schemas.microsoft.com/office/drawing/2014/main" id="{606C324A-9EF5-BDF8-DECB-3F6082D51A5F}"/>
              </a:ext>
            </a:extLst>
          </p:cNvPr>
          <p:cNvPicPr>
            <a:picLocks noChangeAspect="1"/>
          </p:cNvPicPr>
          <p:nvPr/>
        </p:nvPicPr>
        <p:blipFill>
          <a:blip r:embed="rId4"/>
          <a:stretch>
            <a:fillRect/>
          </a:stretch>
        </p:blipFill>
        <p:spPr>
          <a:xfrm>
            <a:off x="3923928" y="4236329"/>
            <a:ext cx="1627773" cy="999831"/>
          </a:xfrm>
          <a:prstGeom prst="rect">
            <a:avLst/>
          </a:prstGeom>
        </p:spPr>
      </p:pic>
    </p:spTree>
    <p:extLst>
      <p:ext uri="{BB962C8B-B14F-4D97-AF65-F5344CB8AC3E}">
        <p14:creationId xmlns:p14="http://schemas.microsoft.com/office/powerpoint/2010/main" val="367066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79" y="0"/>
            <a:ext cx="8229600" cy="857250"/>
          </a:xfrm>
        </p:spPr>
        <p:txBody>
          <a:bodyPr>
            <a:normAutofit/>
          </a:bodyPr>
          <a:lstStyle/>
          <a:p>
            <a:r>
              <a:rPr lang="en-ZA" sz="4000" b="1" dirty="0">
                <a:latin typeface="Linux Biolinum" panose="02000503000000000000" pitchFamily="2" charset="0"/>
                <a:ea typeface="Linux Biolinum" panose="02000503000000000000" pitchFamily="2" charset="0"/>
                <a:cs typeface="Linux Biolinum" panose="02000503000000000000" pitchFamily="2" charset="0"/>
              </a:rPr>
              <a:t>Opening remarks</a:t>
            </a:r>
          </a:p>
        </p:txBody>
      </p:sp>
      <p:sp>
        <p:nvSpPr>
          <p:cNvPr id="3" name="Content Placeholder 2"/>
          <p:cNvSpPr>
            <a:spLocks noGrp="1"/>
          </p:cNvSpPr>
          <p:nvPr>
            <p:ph idx="1"/>
          </p:nvPr>
        </p:nvSpPr>
        <p:spPr>
          <a:xfrm>
            <a:off x="449221" y="771550"/>
            <a:ext cx="8371251" cy="3744415"/>
          </a:xfrm>
        </p:spPr>
        <p:txBody>
          <a:bodyPr>
            <a:normAutofit fontScale="77500" lnSpcReduction="20000"/>
          </a:bodyPr>
          <a:lstStyle/>
          <a:p>
            <a:pPr algn="just">
              <a:lnSpc>
                <a:spcPct val="170000"/>
              </a:lnSpc>
              <a:buFont typeface="Wingdings" panose="05000000000000000000" pitchFamily="2" charset="2"/>
              <a:buChar char="§"/>
            </a:pPr>
            <a:r>
              <a:rPr lang="en-ZA" sz="2000"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Creating the conditions that fosters </a:t>
            </a:r>
            <a:r>
              <a:rPr lang="en-ZA" sz="2000" b="1"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student engagement</a:t>
            </a:r>
            <a:r>
              <a:rPr lang="en-ZA" sz="2000"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 </a:t>
            </a:r>
            <a:r>
              <a:rPr lang="en-ZA" sz="2000" b="1"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success</a:t>
            </a:r>
            <a:r>
              <a:rPr lang="en-ZA" sz="2000"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 and </a:t>
            </a:r>
            <a:r>
              <a:rPr lang="en-ZA" sz="2000" b="1"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retention</a:t>
            </a:r>
            <a:r>
              <a:rPr lang="en-ZA" sz="2000"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 remains perennial issues for</a:t>
            </a:r>
            <a:r>
              <a:rPr lang="en-ZA" sz="2000" dirty="0">
                <a:solidFill>
                  <a:srgbClr val="000000"/>
                </a:solidFill>
                <a:latin typeface="Linux Biolinum" panose="02000503000000000000" pitchFamily="2" charset="0"/>
                <a:ea typeface="Calibri" panose="020F0502020204030204" pitchFamily="34" charset="0"/>
                <a:cs typeface="Arial" panose="020B0604020202020204" pitchFamily="34" charset="0"/>
              </a:rPr>
              <a:t> higher education to survive.</a:t>
            </a:r>
          </a:p>
          <a:p>
            <a:pPr algn="just">
              <a:lnSpc>
                <a:spcPct val="170000"/>
              </a:lnSpc>
              <a:buFont typeface="Wingdings" panose="05000000000000000000" pitchFamily="2" charset="2"/>
              <a:buChar char="§"/>
            </a:pPr>
            <a:r>
              <a:rPr lang="en-ZA" sz="2000"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As such, South African universities have adopted the </a:t>
            </a:r>
            <a:r>
              <a:rPr lang="en-ZA" sz="2000" b="1"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student engagement </a:t>
            </a:r>
            <a:r>
              <a:rPr lang="en-ZA" sz="2000"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as a useful proxy to examine higher education’s promotion of </a:t>
            </a:r>
            <a:r>
              <a:rPr lang="en-ZA" sz="2000" b="1"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student persistence </a:t>
            </a:r>
            <a:r>
              <a:rPr lang="en-ZA" sz="2000"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and </a:t>
            </a:r>
            <a:r>
              <a:rPr lang="en-ZA" sz="2000" b="1"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retention</a:t>
            </a:r>
            <a:r>
              <a:rPr lang="en-ZA" sz="2000"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a:t>
            </a:r>
          </a:p>
          <a:p>
            <a:pPr algn="just">
              <a:lnSpc>
                <a:spcPct val="170000"/>
              </a:lnSpc>
              <a:buFont typeface="Wingdings" panose="05000000000000000000" pitchFamily="2" charset="2"/>
              <a:buChar char="§"/>
            </a:pPr>
            <a:r>
              <a:rPr lang="en-ZA" sz="2000" dirty="0">
                <a:solidFill>
                  <a:srgbClr val="000000"/>
                </a:solidFill>
                <a:latin typeface="Linux Biolinum" panose="02000503000000000000" pitchFamily="2" charset="0"/>
                <a:ea typeface="Calibri" panose="020F0502020204030204" pitchFamily="34" charset="0"/>
                <a:cs typeface="Arial" panose="020B0604020202020204" pitchFamily="34" charset="0"/>
              </a:rPr>
              <a:t>However, the notion of “</a:t>
            </a:r>
            <a:r>
              <a:rPr lang="en-ZA" sz="2000" b="1" dirty="0">
                <a:solidFill>
                  <a:srgbClr val="C00000"/>
                </a:solidFill>
                <a:latin typeface="Linux Biolinum" panose="02000503000000000000" pitchFamily="2" charset="0"/>
                <a:ea typeface="Calibri" panose="020F0502020204030204" pitchFamily="34" charset="0"/>
                <a:cs typeface="Arial" panose="020B0604020202020204" pitchFamily="34" charset="0"/>
              </a:rPr>
              <a:t>Burn to be heard</a:t>
            </a:r>
            <a:r>
              <a:rPr lang="en-ZA" sz="2000" dirty="0">
                <a:solidFill>
                  <a:srgbClr val="000000"/>
                </a:solidFill>
                <a:latin typeface="Linux Biolinum" panose="02000503000000000000" pitchFamily="2" charset="0"/>
                <a:ea typeface="Calibri" panose="020F0502020204030204" pitchFamily="34" charset="0"/>
                <a:cs typeface="Arial" panose="020B0604020202020204" pitchFamily="34" charset="0"/>
              </a:rPr>
              <a:t>” has gained traction in South African universities resulting to protests becoming more violent.</a:t>
            </a:r>
          </a:p>
          <a:p>
            <a:pPr algn="just">
              <a:lnSpc>
                <a:spcPct val="170000"/>
              </a:lnSpc>
              <a:buFont typeface="Wingdings" panose="05000000000000000000" pitchFamily="2" charset="2"/>
              <a:buChar char="§"/>
            </a:pPr>
            <a:r>
              <a:rPr lang="en-ZA" sz="2000"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Student protest in Africa and elsewhere is not a new phenomenon; it </a:t>
            </a:r>
            <a:r>
              <a:rPr lang="en-ZA" sz="2000" dirty="0">
                <a:solidFill>
                  <a:srgbClr val="000000"/>
                </a:solidFill>
                <a:latin typeface="Linux Biolinum" panose="02000503000000000000" pitchFamily="2" charset="0"/>
                <a:ea typeface="Calibri" panose="020F0502020204030204" pitchFamily="34" charset="0"/>
                <a:cs typeface="Arial" panose="020B0604020202020204" pitchFamily="34" charset="0"/>
              </a:rPr>
              <a:t>began in the early 1940’s as African countries fought for independence.</a:t>
            </a:r>
          </a:p>
          <a:p>
            <a:pPr algn="just">
              <a:lnSpc>
                <a:spcPct val="170000"/>
              </a:lnSpc>
              <a:buFont typeface="Wingdings" panose="05000000000000000000" pitchFamily="2" charset="2"/>
              <a:buChar char="§"/>
            </a:pPr>
            <a:r>
              <a:rPr lang="en-ZA" sz="2000"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African students played a critical in the fight for </a:t>
            </a:r>
            <a:r>
              <a:rPr lang="en-ZA" sz="2000" b="1"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Africa’s liberation and democratisation</a:t>
            </a:r>
            <a:r>
              <a:rPr lang="en-ZA" sz="2000" dirty="0">
                <a:solidFill>
                  <a:srgbClr val="000000"/>
                </a:solidFill>
                <a:effectLst/>
                <a:latin typeface="Linux Biolinum" panose="02000503000000000000" pitchFamily="2"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39163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B3D3-26FD-4FEF-0000-64787E820939}"/>
              </a:ext>
            </a:extLst>
          </p:cNvPr>
          <p:cNvSpPr>
            <a:spLocks noGrp="1"/>
          </p:cNvSpPr>
          <p:nvPr>
            <p:ph type="title"/>
          </p:nvPr>
        </p:nvSpPr>
        <p:spPr/>
        <p:txBody>
          <a:bodyPr>
            <a:normAutofit/>
          </a:bodyPr>
          <a:lstStyle/>
          <a:p>
            <a:r>
              <a:rPr lang="en-US" sz="4000" b="1" dirty="0" err="1">
                <a:latin typeface="Linux Biolinum" panose="02000503000000000000" pitchFamily="2" charset="0"/>
                <a:ea typeface="Linux Biolinum" panose="02000503000000000000" pitchFamily="2" charset="0"/>
                <a:cs typeface="Linux Biolinum" panose="02000503000000000000" pitchFamily="2" charset="0"/>
              </a:rPr>
              <a:t>kkkkkk</a:t>
            </a:r>
            <a:endParaRPr lang="en-US" sz="4000" b="1" dirty="0">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 name="Content Placeholder 2">
            <a:extLst>
              <a:ext uri="{FF2B5EF4-FFF2-40B4-BE49-F238E27FC236}">
                <a16:creationId xmlns:a16="http://schemas.microsoft.com/office/drawing/2014/main" id="{62269CD4-1E72-BFC3-2928-AE125CCDB4BE}"/>
              </a:ext>
            </a:extLst>
          </p:cNvPr>
          <p:cNvSpPr>
            <a:spLocks noGrp="1"/>
          </p:cNvSpPr>
          <p:nvPr>
            <p:ph idx="1"/>
          </p:nvPr>
        </p:nvSpPr>
        <p:spPr>
          <a:xfrm>
            <a:off x="457200" y="1944216"/>
            <a:ext cx="8229600" cy="1944217"/>
          </a:xfrm>
        </p:spPr>
        <p:txBody>
          <a:bodyPr>
            <a:normAutofit/>
          </a:bodyPr>
          <a:lstStyle/>
          <a:p>
            <a:pPr algn="just">
              <a:lnSpc>
                <a:spcPct val="150000"/>
              </a:lnSpc>
            </a:pPr>
            <a:r>
              <a:rPr lang="en-US" sz="2000" dirty="0">
                <a:latin typeface="Linux Biolinum" panose="02000503000000000000" pitchFamily="2" charset="0"/>
                <a:ea typeface="Linux Biolinum" panose="02000503000000000000" pitchFamily="2" charset="0"/>
                <a:cs typeface="Linux Biolinum" panose="02000503000000000000" pitchFamily="2" charset="0"/>
              </a:rPr>
              <a:t>How can students continue to have a </a:t>
            </a:r>
            <a:r>
              <a:rPr lang="en-US" sz="2000" b="1" dirty="0">
                <a:latin typeface="Linux Biolinum" panose="02000503000000000000" pitchFamily="2" charset="0"/>
                <a:ea typeface="Linux Biolinum" panose="02000503000000000000" pitchFamily="2" charset="0"/>
                <a:cs typeface="Linux Biolinum" panose="02000503000000000000" pitchFamily="2" charset="0"/>
              </a:rPr>
              <a:t>voice</a:t>
            </a:r>
            <a:r>
              <a:rPr lang="en-US" sz="2000" dirty="0">
                <a:latin typeface="Linux Biolinum" panose="02000503000000000000" pitchFamily="2" charset="0"/>
                <a:ea typeface="Linux Biolinum" panose="02000503000000000000" pitchFamily="2" charset="0"/>
                <a:cs typeface="Linux Biolinum" panose="02000503000000000000" pitchFamily="2" charset="0"/>
              </a:rPr>
              <a:t> in higher institutions of learning, </a:t>
            </a:r>
            <a:r>
              <a:rPr lang="en-US" sz="2000" b="1" dirty="0">
                <a:latin typeface="Linux Biolinum" panose="02000503000000000000" pitchFamily="2" charset="0"/>
                <a:ea typeface="Linux Biolinum" panose="02000503000000000000" pitchFamily="2" charset="0"/>
                <a:cs typeface="Linux Biolinum" panose="02000503000000000000" pitchFamily="2" charset="0"/>
              </a:rPr>
              <a:t>co-design</a:t>
            </a:r>
            <a:r>
              <a:rPr lang="en-US" sz="2000" dirty="0">
                <a:latin typeface="Linux Biolinum" panose="02000503000000000000" pitchFamily="2" charset="0"/>
                <a:ea typeface="Linux Biolinum" panose="02000503000000000000" pitchFamily="2" charset="0"/>
                <a:cs typeface="Linux Biolinum" panose="02000503000000000000" pitchFamily="2" charset="0"/>
              </a:rPr>
              <a:t> their own experiences, and contribute towards reshaping the geopolitical landscape of the current dispensation?</a:t>
            </a:r>
          </a:p>
        </p:txBody>
      </p:sp>
      <p:pic>
        <p:nvPicPr>
          <p:cNvPr id="7" name="Picture 6" descr="A cartoon character leaning on a question mark&#10;&#10;Description automatically generated with low confidence">
            <a:extLst>
              <a:ext uri="{FF2B5EF4-FFF2-40B4-BE49-F238E27FC236}">
                <a16:creationId xmlns:a16="http://schemas.microsoft.com/office/drawing/2014/main" id="{9A416BF7-0FA2-22A3-64B3-7CA2B1087644}"/>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99892" y="0"/>
            <a:ext cx="1944216" cy="1944216"/>
          </a:xfrm>
          <a:prstGeom prst="rect">
            <a:avLst/>
          </a:prstGeom>
        </p:spPr>
      </p:pic>
    </p:spTree>
    <p:extLst>
      <p:ext uri="{BB962C8B-B14F-4D97-AF65-F5344CB8AC3E}">
        <p14:creationId xmlns:p14="http://schemas.microsoft.com/office/powerpoint/2010/main" val="929362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5D95B-B481-D85E-73E3-367A1542DE40}"/>
              </a:ext>
            </a:extLst>
          </p:cNvPr>
          <p:cNvSpPr>
            <a:spLocks noGrp="1"/>
          </p:cNvSpPr>
          <p:nvPr>
            <p:ph type="title"/>
          </p:nvPr>
        </p:nvSpPr>
        <p:spPr/>
        <p:txBody>
          <a:bodyPr>
            <a:normAutofit fontScale="90000"/>
          </a:bodyPr>
          <a:lstStyle/>
          <a:p>
            <a:r>
              <a:rPr lang="en-US" sz="4000" b="1" dirty="0">
                <a:latin typeface="Linux Biolinum" panose="02000503000000000000" pitchFamily="2" charset="0"/>
                <a:ea typeface="Linux Biolinum" panose="02000503000000000000" pitchFamily="2" charset="0"/>
                <a:cs typeface="Linux Biolinum" panose="02000503000000000000" pitchFamily="2" charset="0"/>
              </a:rPr>
              <a:t>Student Engagement Framework (SEF)</a:t>
            </a:r>
          </a:p>
        </p:txBody>
      </p:sp>
      <p:sp>
        <p:nvSpPr>
          <p:cNvPr id="3" name="Content Placeholder 2">
            <a:extLst>
              <a:ext uri="{FF2B5EF4-FFF2-40B4-BE49-F238E27FC236}">
                <a16:creationId xmlns:a16="http://schemas.microsoft.com/office/drawing/2014/main" id="{5622038A-BD42-3626-4757-A44E059BEF52}"/>
              </a:ext>
            </a:extLst>
          </p:cNvPr>
          <p:cNvSpPr>
            <a:spLocks noGrp="1"/>
          </p:cNvSpPr>
          <p:nvPr>
            <p:ph idx="1"/>
          </p:nvPr>
        </p:nvSpPr>
        <p:spPr>
          <a:xfrm>
            <a:off x="457200" y="1200151"/>
            <a:ext cx="8651304" cy="3387823"/>
          </a:xfrm>
        </p:spPr>
        <p:txBody>
          <a:bodyPr>
            <a:normAutofit fontScale="77500" lnSpcReduction="20000"/>
          </a:bodyPr>
          <a:lstStyle/>
          <a:p>
            <a:pPr>
              <a:lnSpc>
                <a:spcPct val="160000"/>
              </a:lnSpc>
            </a:pPr>
            <a:r>
              <a:rPr lang="en-US" sz="2000" dirty="0">
                <a:latin typeface="Linux Biolinum" panose="02000503000000000000" pitchFamily="2" charset="0"/>
                <a:ea typeface="Linux Biolinum" panose="02000503000000000000" pitchFamily="2" charset="0"/>
                <a:cs typeface="Linux Biolinum" panose="02000503000000000000" pitchFamily="2" charset="0"/>
              </a:rPr>
              <a:t>Associated with various connotations including “student involvement”, “student experience”, research-led teaching”, “academic engagement” (Fredricks and </a:t>
            </a:r>
            <a:r>
              <a:rPr lang="en-US" sz="2000" dirty="0" err="1">
                <a:latin typeface="Linux Biolinum" panose="02000503000000000000" pitchFamily="2" charset="0"/>
                <a:ea typeface="Linux Biolinum" panose="02000503000000000000" pitchFamily="2" charset="0"/>
                <a:cs typeface="Linux Biolinum" panose="02000503000000000000" pitchFamily="2" charset="0"/>
              </a:rPr>
              <a:t>McColskey</a:t>
            </a:r>
            <a:r>
              <a:rPr lang="en-US" sz="2000" dirty="0">
                <a:latin typeface="Linux Biolinum" panose="02000503000000000000" pitchFamily="2" charset="0"/>
                <a:ea typeface="Linux Biolinum" panose="02000503000000000000" pitchFamily="2" charset="0"/>
                <a:cs typeface="Linux Biolinum" panose="02000503000000000000" pitchFamily="2" charset="0"/>
              </a:rPr>
              <a:t> 2012; </a:t>
            </a:r>
            <a:r>
              <a:rPr lang="en-US" sz="2000" dirty="0" err="1">
                <a:latin typeface="Linux Biolinum" panose="02000503000000000000" pitchFamily="2" charset="0"/>
                <a:ea typeface="Linux Biolinum" panose="02000503000000000000" pitchFamily="2" charset="0"/>
                <a:cs typeface="Linux Biolinum" panose="02000503000000000000" pitchFamily="2" charset="0"/>
              </a:rPr>
              <a:t>Khademi</a:t>
            </a:r>
            <a:r>
              <a:rPr lang="en-US" sz="2000" dirty="0">
                <a:latin typeface="Linux Biolinum" panose="02000503000000000000" pitchFamily="2" charset="0"/>
                <a:ea typeface="Linux Biolinum" panose="02000503000000000000" pitchFamily="2" charset="0"/>
                <a:cs typeface="Linux Biolinum" panose="02000503000000000000" pitchFamily="2" charset="0"/>
              </a:rPr>
              <a:t> </a:t>
            </a:r>
            <a:r>
              <a:rPr lang="en-US" sz="2000" dirty="0" err="1">
                <a:latin typeface="Linux Biolinum" panose="02000503000000000000" pitchFamily="2" charset="0"/>
                <a:ea typeface="Linux Biolinum" panose="02000503000000000000" pitchFamily="2" charset="0"/>
                <a:cs typeface="Linux Biolinum" panose="02000503000000000000" pitchFamily="2" charset="0"/>
              </a:rPr>
              <a:t>Ashkzari</a:t>
            </a:r>
            <a:r>
              <a:rPr lang="en-US" sz="2000" dirty="0">
                <a:latin typeface="Linux Biolinum" panose="02000503000000000000" pitchFamily="2" charset="0"/>
                <a:ea typeface="Linux Biolinum" panose="02000503000000000000" pitchFamily="2" charset="0"/>
                <a:cs typeface="Linux Biolinum" panose="02000503000000000000" pitchFamily="2" charset="0"/>
              </a:rPr>
              <a:t>, </a:t>
            </a:r>
            <a:r>
              <a:rPr lang="en-US" sz="2000" dirty="0" err="1">
                <a:latin typeface="Linux Biolinum" panose="02000503000000000000" pitchFamily="2" charset="0"/>
                <a:ea typeface="Linux Biolinum" panose="02000503000000000000" pitchFamily="2" charset="0"/>
                <a:cs typeface="Linux Biolinum" panose="02000503000000000000" pitchFamily="2" charset="0"/>
              </a:rPr>
              <a:t>Pryaei</a:t>
            </a:r>
            <a:r>
              <a:rPr lang="en-US" sz="2000" dirty="0">
                <a:latin typeface="Linux Biolinum" panose="02000503000000000000" pitchFamily="2" charset="0"/>
                <a:ea typeface="Linux Biolinum" panose="02000503000000000000" pitchFamily="2" charset="0"/>
                <a:cs typeface="Linux Biolinum" panose="02000503000000000000" pitchFamily="2" charset="0"/>
              </a:rPr>
              <a:t>, and </a:t>
            </a:r>
            <a:r>
              <a:rPr lang="en-US" sz="2000" dirty="0" err="1">
                <a:latin typeface="Linux Biolinum" panose="02000503000000000000" pitchFamily="2" charset="0"/>
                <a:ea typeface="Linux Biolinum" panose="02000503000000000000" pitchFamily="2" charset="0"/>
                <a:cs typeface="Linux Biolinum" panose="02000503000000000000" pitchFamily="2" charset="0"/>
              </a:rPr>
              <a:t>Kamelifar</a:t>
            </a:r>
            <a:r>
              <a:rPr lang="en-US" sz="2000" dirty="0">
                <a:latin typeface="Linux Biolinum" panose="02000503000000000000" pitchFamily="2" charset="0"/>
                <a:ea typeface="Linux Biolinum" panose="02000503000000000000" pitchFamily="2" charset="0"/>
                <a:cs typeface="Linux Biolinum" panose="02000503000000000000" pitchFamily="2" charset="0"/>
              </a:rPr>
              <a:t> 2018, </a:t>
            </a:r>
            <a:r>
              <a:rPr lang="en-US" sz="2000" dirty="0" err="1">
                <a:latin typeface="Linux Biolinum" panose="02000503000000000000" pitchFamily="2" charset="0"/>
                <a:ea typeface="Linux Biolinum" panose="02000503000000000000" pitchFamily="2" charset="0"/>
                <a:cs typeface="Linux Biolinum" panose="02000503000000000000" pitchFamily="2" charset="0"/>
              </a:rPr>
              <a:t>Trowler</a:t>
            </a:r>
            <a:r>
              <a:rPr lang="en-US" sz="2000" dirty="0">
                <a:latin typeface="Linux Biolinum" panose="02000503000000000000" pitchFamily="2" charset="0"/>
                <a:ea typeface="Linux Biolinum" panose="02000503000000000000" pitchFamily="2" charset="0"/>
                <a:cs typeface="Linux Biolinum" panose="02000503000000000000" pitchFamily="2" charset="0"/>
              </a:rPr>
              <a:t> 2010).</a:t>
            </a:r>
          </a:p>
          <a:p>
            <a:pPr>
              <a:lnSpc>
                <a:spcPct val="160000"/>
              </a:lnSpc>
            </a:pPr>
            <a:r>
              <a:rPr lang="en-US" sz="2000" dirty="0" err="1">
                <a:latin typeface="Linux Biolinum" panose="02000503000000000000" pitchFamily="2" charset="0"/>
                <a:ea typeface="Linux Biolinum" panose="02000503000000000000" pitchFamily="2" charset="0"/>
                <a:cs typeface="Linux Biolinum" panose="02000503000000000000" pitchFamily="2" charset="0"/>
              </a:rPr>
              <a:t>Kuh</a:t>
            </a:r>
            <a:r>
              <a:rPr lang="en-US" sz="2000" dirty="0">
                <a:latin typeface="Linux Biolinum" panose="02000503000000000000" pitchFamily="2" charset="0"/>
                <a:ea typeface="Linux Biolinum" panose="02000503000000000000" pitchFamily="2" charset="0"/>
                <a:cs typeface="Linux Biolinum" panose="02000503000000000000" pitchFamily="2" charset="0"/>
              </a:rPr>
              <a:t> (2009: 683) defines student engagement as the ‘time and efforts’ students devote to activities that are empirically linked to desired outcomes of the university’ and ‘what institutions do to induce students to participate in these activities.</a:t>
            </a:r>
          </a:p>
          <a:p>
            <a:pPr>
              <a:lnSpc>
                <a:spcPct val="160000"/>
              </a:lnSpc>
            </a:pPr>
            <a:r>
              <a:rPr lang="en-US" sz="2000" dirty="0">
                <a:latin typeface="Linux Biolinum" panose="02000503000000000000" pitchFamily="2" charset="0"/>
                <a:ea typeface="Linux Biolinum" panose="02000503000000000000" pitchFamily="2" charset="0"/>
                <a:cs typeface="Linux Biolinum" panose="02000503000000000000" pitchFamily="2" charset="0"/>
              </a:rPr>
              <a:t>In a nutshell, it is an overarching meta-construct in which an </a:t>
            </a:r>
            <a:r>
              <a:rPr lang="en-US" sz="2000" b="1" dirty="0">
                <a:latin typeface="Linux Biolinum" panose="02000503000000000000" pitchFamily="2" charset="0"/>
                <a:ea typeface="Linux Biolinum" panose="02000503000000000000" pitchFamily="2" charset="0"/>
                <a:cs typeface="Linux Biolinum" panose="02000503000000000000" pitchFamily="2" charset="0"/>
              </a:rPr>
              <a:t>ecosystem</a:t>
            </a:r>
            <a:r>
              <a:rPr lang="en-US" sz="2000" dirty="0">
                <a:latin typeface="Linux Biolinum" panose="02000503000000000000" pitchFamily="2" charset="0"/>
                <a:ea typeface="Linux Biolinum" panose="02000503000000000000" pitchFamily="2" charset="0"/>
                <a:cs typeface="Linux Biolinum" panose="02000503000000000000" pitchFamily="2" charset="0"/>
              </a:rPr>
              <a:t> of </a:t>
            </a:r>
            <a:r>
              <a:rPr lang="en-US" sz="2000" b="1" dirty="0">
                <a:latin typeface="Linux Biolinum" panose="02000503000000000000" pitchFamily="2" charset="0"/>
                <a:ea typeface="Linux Biolinum" panose="02000503000000000000" pitchFamily="2" charset="0"/>
                <a:cs typeface="Linux Biolinum" panose="02000503000000000000" pitchFamily="2" charset="0"/>
              </a:rPr>
              <a:t>students</a:t>
            </a:r>
            <a:r>
              <a:rPr lang="en-US" sz="2000" dirty="0">
                <a:latin typeface="Linux Biolinum" panose="02000503000000000000" pitchFamily="2" charset="0"/>
                <a:ea typeface="Linux Biolinum" panose="02000503000000000000" pitchFamily="2" charset="0"/>
                <a:cs typeface="Linux Biolinum" panose="02000503000000000000" pitchFamily="2" charset="0"/>
              </a:rPr>
              <a:t>, </a:t>
            </a:r>
            <a:r>
              <a:rPr lang="en-US" sz="2000" b="1" dirty="0">
                <a:latin typeface="Linux Biolinum" panose="02000503000000000000" pitchFamily="2" charset="0"/>
                <a:ea typeface="Linux Biolinum" panose="02000503000000000000" pitchFamily="2" charset="0"/>
                <a:cs typeface="Linux Biolinum" panose="02000503000000000000" pitchFamily="2" charset="0"/>
              </a:rPr>
              <a:t>support staff</a:t>
            </a:r>
            <a:r>
              <a:rPr lang="en-US" sz="2000" dirty="0">
                <a:latin typeface="Linux Biolinum" panose="02000503000000000000" pitchFamily="2" charset="0"/>
                <a:ea typeface="Linux Biolinum" panose="02000503000000000000" pitchFamily="2" charset="0"/>
                <a:cs typeface="Linux Biolinum" panose="02000503000000000000" pitchFamily="2" charset="0"/>
              </a:rPr>
              <a:t>, </a:t>
            </a:r>
            <a:r>
              <a:rPr lang="en-US" sz="2000" b="1" dirty="0">
                <a:latin typeface="Linux Biolinum" panose="02000503000000000000" pitchFamily="2" charset="0"/>
                <a:ea typeface="Linux Biolinum" panose="02000503000000000000" pitchFamily="2" charset="0"/>
                <a:cs typeface="Linux Biolinum" panose="02000503000000000000" pitchFamily="2" charset="0"/>
              </a:rPr>
              <a:t>academic staff </a:t>
            </a:r>
            <a:r>
              <a:rPr lang="en-US" sz="2000" dirty="0">
                <a:latin typeface="Linux Biolinum" panose="02000503000000000000" pitchFamily="2" charset="0"/>
                <a:ea typeface="Linux Biolinum" panose="02000503000000000000" pitchFamily="2" charset="0"/>
                <a:cs typeface="Linux Biolinum" panose="02000503000000000000" pitchFamily="2" charset="0"/>
              </a:rPr>
              <a:t>and </a:t>
            </a:r>
            <a:r>
              <a:rPr lang="en-US" sz="2000" b="1" dirty="0">
                <a:latin typeface="Linux Biolinum" panose="02000503000000000000" pitchFamily="2" charset="0"/>
                <a:ea typeface="Linux Biolinum" panose="02000503000000000000" pitchFamily="2" charset="0"/>
                <a:cs typeface="Linux Biolinum" panose="02000503000000000000" pitchFamily="2" charset="0"/>
              </a:rPr>
              <a:t>institutions</a:t>
            </a:r>
            <a:r>
              <a:rPr lang="en-US" sz="2000" dirty="0">
                <a:latin typeface="Linux Biolinum" panose="02000503000000000000" pitchFamily="2" charset="0"/>
                <a:ea typeface="Linux Biolinum" panose="02000503000000000000" pitchFamily="2" charset="0"/>
                <a:cs typeface="Linux Biolinum" panose="02000503000000000000" pitchFamily="2" charset="0"/>
              </a:rPr>
              <a:t> interact to create an enriching university experience.</a:t>
            </a:r>
          </a:p>
          <a:p>
            <a:endParaRPr lang="en-US" sz="2000" dirty="0"/>
          </a:p>
        </p:txBody>
      </p:sp>
    </p:spTree>
    <p:extLst>
      <p:ext uri="{BB962C8B-B14F-4D97-AF65-F5344CB8AC3E}">
        <p14:creationId xmlns:p14="http://schemas.microsoft.com/office/powerpoint/2010/main" val="223894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9878-DE01-66F3-5C5B-B4FEA765FDCA}"/>
              </a:ext>
            </a:extLst>
          </p:cNvPr>
          <p:cNvSpPr>
            <a:spLocks noGrp="1"/>
          </p:cNvSpPr>
          <p:nvPr>
            <p:ph type="title"/>
          </p:nvPr>
        </p:nvSpPr>
        <p:spPr/>
        <p:txBody>
          <a:bodyPr>
            <a:noAutofit/>
          </a:bodyPr>
          <a:lstStyle/>
          <a:p>
            <a:r>
              <a:rPr lang="en-US" sz="30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j</a:t>
            </a:r>
          </a:p>
        </p:txBody>
      </p:sp>
      <p:graphicFrame>
        <p:nvGraphicFramePr>
          <p:cNvPr id="4" name="Content Placeholder 3">
            <a:extLst>
              <a:ext uri="{FF2B5EF4-FFF2-40B4-BE49-F238E27FC236}">
                <a16:creationId xmlns:a16="http://schemas.microsoft.com/office/drawing/2014/main" id="{C49CF6AD-7D4F-CAD9-4F69-9188D303E87F}"/>
              </a:ext>
            </a:extLst>
          </p:cNvPr>
          <p:cNvGraphicFramePr>
            <a:graphicFrameLocks noGrp="1"/>
          </p:cNvGraphicFramePr>
          <p:nvPr>
            <p:ph idx="1"/>
            <p:extLst>
              <p:ext uri="{D42A27DB-BD31-4B8C-83A1-F6EECF244321}">
                <p14:modId xmlns:p14="http://schemas.microsoft.com/office/powerpoint/2010/main" val="28666634"/>
              </p:ext>
            </p:extLst>
          </p:nvPr>
        </p:nvGraphicFramePr>
        <p:xfrm>
          <a:off x="0" y="123478"/>
          <a:ext cx="730830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quals 4">
            <a:extLst>
              <a:ext uri="{FF2B5EF4-FFF2-40B4-BE49-F238E27FC236}">
                <a16:creationId xmlns:a16="http://schemas.microsoft.com/office/drawing/2014/main" id="{998EC28F-24EF-E5F5-97DC-82A5289921D3}"/>
              </a:ext>
            </a:extLst>
          </p:cNvPr>
          <p:cNvSpPr/>
          <p:nvPr/>
        </p:nvSpPr>
        <p:spPr>
          <a:xfrm>
            <a:off x="5652120" y="1934530"/>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6" name="Oval 5">
            <a:extLst>
              <a:ext uri="{FF2B5EF4-FFF2-40B4-BE49-F238E27FC236}">
                <a16:creationId xmlns:a16="http://schemas.microsoft.com/office/drawing/2014/main" id="{10E1E072-1018-5732-5CCF-98105F99DFA8}"/>
              </a:ext>
            </a:extLst>
          </p:cNvPr>
          <p:cNvSpPr/>
          <p:nvPr/>
        </p:nvSpPr>
        <p:spPr>
          <a:xfrm>
            <a:off x="6692582" y="1707654"/>
            <a:ext cx="1922004" cy="13681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sz="1800" b="1" dirty="0">
                <a:latin typeface="Linux Biolinum" panose="02000503000000000000" pitchFamily="2" charset="0"/>
                <a:ea typeface="Linux Biolinum" panose="02000503000000000000" pitchFamily="2" charset="0"/>
                <a:cs typeface="Linux Biolinum" panose="02000503000000000000" pitchFamily="2" charset="0"/>
              </a:rPr>
              <a:t>Enriching University Experience </a:t>
            </a:r>
          </a:p>
        </p:txBody>
      </p:sp>
    </p:spTree>
    <p:extLst>
      <p:ext uri="{BB962C8B-B14F-4D97-AF65-F5344CB8AC3E}">
        <p14:creationId xmlns:p14="http://schemas.microsoft.com/office/powerpoint/2010/main" val="4067521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51E6-768B-EE5E-6C86-4349043F5B97}"/>
              </a:ext>
            </a:extLst>
          </p:cNvPr>
          <p:cNvSpPr>
            <a:spLocks noGrp="1"/>
          </p:cNvSpPr>
          <p:nvPr>
            <p:ph type="title"/>
          </p:nvPr>
        </p:nvSpPr>
        <p:spPr/>
        <p:txBody>
          <a:bodyPr>
            <a:normAutofit/>
          </a:bodyPr>
          <a:lstStyle/>
          <a:p>
            <a:r>
              <a:rPr lang="en-ZA" sz="4000" b="1" dirty="0">
                <a:latin typeface="Linux Biolinum" panose="02000503000000000000" pitchFamily="2" charset="0"/>
                <a:ea typeface="Linux Biolinum" panose="02000503000000000000" pitchFamily="2" charset="0"/>
                <a:cs typeface="Linux Biolinum" panose="02000503000000000000" pitchFamily="2" charset="0"/>
              </a:rPr>
              <a:t>Tenets of SE</a:t>
            </a:r>
          </a:p>
        </p:txBody>
      </p:sp>
      <p:graphicFrame>
        <p:nvGraphicFramePr>
          <p:cNvPr id="9" name="Content Placeholder 8">
            <a:extLst>
              <a:ext uri="{FF2B5EF4-FFF2-40B4-BE49-F238E27FC236}">
                <a16:creationId xmlns:a16="http://schemas.microsoft.com/office/drawing/2014/main" id="{45151F74-FDE9-3CDA-5DC0-5A1867CFEDBD}"/>
              </a:ext>
            </a:extLst>
          </p:cNvPr>
          <p:cNvGraphicFramePr>
            <a:graphicFrameLocks noGrp="1"/>
          </p:cNvGraphicFramePr>
          <p:nvPr>
            <p:ph idx="1"/>
            <p:extLst>
              <p:ext uri="{D42A27DB-BD31-4B8C-83A1-F6EECF244321}">
                <p14:modId xmlns:p14="http://schemas.microsoft.com/office/powerpoint/2010/main" val="2223697977"/>
              </p:ext>
            </p:extLst>
          </p:nvPr>
        </p:nvGraphicFramePr>
        <p:xfrm>
          <a:off x="457200" y="1200150"/>
          <a:ext cx="8229600" cy="3243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0824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51E6-768B-EE5E-6C86-4349043F5B97}"/>
              </a:ext>
            </a:extLst>
          </p:cNvPr>
          <p:cNvSpPr>
            <a:spLocks noGrp="1"/>
          </p:cNvSpPr>
          <p:nvPr>
            <p:ph type="title"/>
          </p:nvPr>
        </p:nvSpPr>
        <p:spPr/>
        <p:txBody>
          <a:bodyPr>
            <a:normAutofit/>
          </a:bodyPr>
          <a:lstStyle/>
          <a:p>
            <a:r>
              <a:rPr lang="en-ZA" sz="4000" b="1" dirty="0">
                <a:latin typeface="Linux Biolinum" panose="02000503000000000000" pitchFamily="2" charset="0"/>
                <a:ea typeface="Linux Biolinum" panose="02000503000000000000" pitchFamily="2" charset="0"/>
                <a:cs typeface="Linux Biolinum" panose="02000503000000000000" pitchFamily="2" charset="0"/>
              </a:rPr>
              <a:t>Tenets of SE</a:t>
            </a:r>
          </a:p>
        </p:txBody>
      </p:sp>
      <p:graphicFrame>
        <p:nvGraphicFramePr>
          <p:cNvPr id="9" name="Content Placeholder 8">
            <a:extLst>
              <a:ext uri="{FF2B5EF4-FFF2-40B4-BE49-F238E27FC236}">
                <a16:creationId xmlns:a16="http://schemas.microsoft.com/office/drawing/2014/main" id="{45151F74-FDE9-3CDA-5DC0-5A1867CFEDBD}"/>
              </a:ext>
            </a:extLst>
          </p:cNvPr>
          <p:cNvGraphicFramePr>
            <a:graphicFrameLocks noGrp="1"/>
          </p:cNvGraphicFramePr>
          <p:nvPr>
            <p:ph idx="1"/>
            <p:extLst>
              <p:ext uri="{D42A27DB-BD31-4B8C-83A1-F6EECF244321}">
                <p14:modId xmlns:p14="http://schemas.microsoft.com/office/powerpoint/2010/main" val="3786057128"/>
              </p:ext>
            </p:extLst>
          </p:nvPr>
        </p:nvGraphicFramePr>
        <p:xfrm>
          <a:off x="457200" y="1200150"/>
          <a:ext cx="8229600" cy="3243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362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7B2B-87FB-F9F9-89A6-34F76E810D91}"/>
              </a:ext>
            </a:extLst>
          </p:cNvPr>
          <p:cNvSpPr>
            <a:spLocks noGrp="1"/>
          </p:cNvSpPr>
          <p:nvPr>
            <p:ph type="title"/>
          </p:nvPr>
        </p:nvSpPr>
        <p:spPr>
          <a:xfrm>
            <a:off x="539552" y="0"/>
            <a:ext cx="8229600" cy="857250"/>
          </a:xfrm>
        </p:spPr>
        <p:txBody>
          <a:bodyPr/>
          <a:lstStyle/>
          <a:p>
            <a:r>
              <a:rPr lang="en-ZA" sz="4400" b="1" dirty="0">
                <a:latin typeface="Linux Biolinum" panose="02000503000000000000" pitchFamily="2" charset="0"/>
                <a:ea typeface="Linux Biolinum" panose="02000503000000000000" pitchFamily="2" charset="0"/>
                <a:cs typeface="Linux Biolinum" panose="02000503000000000000" pitchFamily="2" charset="0"/>
              </a:rPr>
              <a:t>UFS SE Best Practices</a:t>
            </a:r>
            <a:endParaRPr lang="en-ZA" dirty="0"/>
          </a:p>
        </p:txBody>
      </p:sp>
      <p:sp>
        <p:nvSpPr>
          <p:cNvPr id="3" name="Content Placeholder 2">
            <a:extLst>
              <a:ext uri="{FF2B5EF4-FFF2-40B4-BE49-F238E27FC236}">
                <a16:creationId xmlns:a16="http://schemas.microsoft.com/office/drawing/2014/main" id="{0D4098AB-CBC0-1BD6-EDB9-37E035A52B3E}"/>
              </a:ext>
            </a:extLst>
          </p:cNvPr>
          <p:cNvSpPr>
            <a:spLocks noGrp="1"/>
          </p:cNvSpPr>
          <p:nvPr>
            <p:ph idx="1"/>
          </p:nvPr>
        </p:nvSpPr>
        <p:spPr>
          <a:xfrm>
            <a:off x="89756" y="699542"/>
            <a:ext cx="8964488" cy="3494112"/>
          </a:xfrm>
        </p:spPr>
        <p:txBody>
          <a:bodyPr>
            <a:noAutofit/>
          </a:bodyPr>
          <a:lstStyle/>
          <a:p>
            <a:pPr marL="342900" lvl="0" indent="-342900" algn="just">
              <a:lnSpc>
                <a:spcPct val="170000"/>
              </a:lnSpc>
              <a:buFont typeface="Symbol" panose="05050102010706020507" pitchFamily="18" charset="2"/>
              <a:buChar char=""/>
            </a:pPr>
            <a:r>
              <a:rPr lang="en-US" sz="2000" b="1" dirty="0">
                <a:effectLst/>
                <a:latin typeface="Linux Biolinum" panose="02000503000000000000" pitchFamily="2" charset="0"/>
                <a:ea typeface="Linux Biolinum" panose="02000503000000000000" pitchFamily="2" charset="0"/>
                <a:cs typeface="Linux Biolinum" panose="02000503000000000000" pitchFamily="2" charset="0"/>
              </a:rPr>
              <a:t>Student-centered Approach</a:t>
            </a:r>
            <a:r>
              <a:rPr lang="en-US" sz="2000" dirty="0">
                <a:effectLst/>
                <a:latin typeface="Linux Biolinum" panose="02000503000000000000" pitchFamily="2" charset="0"/>
                <a:ea typeface="Linux Biolinum" panose="02000503000000000000" pitchFamily="2" charset="0"/>
                <a:cs typeface="Linux Biolinum" panose="02000503000000000000" pitchFamily="2" charset="0"/>
              </a:rPr>
              <a:t>: </a:t>
            </a:r>
          </a:p>
          <a:p>
            <a:pPr marL="0" lvl="0" indent="0" algn="just">
              <a:buNone/>
            </a:pPr>
            <a:r>
              <a:rPr lang="en-US" sz="1900" dirty="0">
                <a:effectLst/>
                <a:latin typeface="Linux Biolinum" panose="02000503000000000000" pitchFamily="2" charset="0"/>
                <a:ea typeface="Linux Biolinum" panose="02000503000000000000" pitchFamily="2" charset="0"/>
                <a:cs typeface="Linux Biolinum" panose="02000503000000000000" pitchFamily="2" charset="0"/>
              </a:rPr>
              <a:t>This is a constructivist approach in which </a:t>
            </a:r>
          </a:p>
          <a:p>
            <a:pPr marL="0" lvl="0" indent="0" algn="just">
              <a:buNone/>
            </a:pPr>
            <a:r>
              <a:rPr lang="en-US" sz="1900" dirty="0">
                <a:effectLst/>
                <a:latin typeface="Linux Biolinum" panose="02000503000000000000" pitchFamily="2" charset="0"/>
                <a:ea typeface="Linux Biolinum" panose="02000503000000000000" pitchFamily="2" charset="0"/>
                <a:cs typeface="Linux Biolinum" panose="02000503000000000000" pitchFamily="2" charset="0"/>
              </a:rPr>
              <a:t>students are the key </a:t>
            </a:r>
            <a:r>
              <a:rPr lang="en-US" sz="1900" dirty="0">
                <a:latin typeface="Linux Biolinum" panose="02000503000000000000" pitchFamily="2" charset="0"/>
                <a:ea typeface="Linux Biolinum" panose="02000503000000000000" pitchFamily="2" charset="0"/>
                <a:cs typeface="Linux Biolinum" panose="02000503000000000000" pitchFamily="2" charset="0"/>
              </a:rPr>
              <a:t>initiators and architects</a:t>
            </a:r>
          </a:p>
          <a:p>
            <a:pPr marL="0" lvl="0" indent="0" algn="just">
              <a:buNone/>
            </a:pPr>
            <a:r>
              <a:rPr lang="en-US" sz="1900" dirty="0">
                <a:latin typeface="Linux Biolinum" panose="02000503000000000000" pitchFamily="2" charset="0"/>
                <a:ea typeface="Linux Biolinum" panose="02000503000000000000" pitchFamily="2" charset="0"/>
                <a:cs typeface="Linux Biolinum" panose="02000503000000000000" pitchFamily="2" charset="0"/>
              </a:rPr>
              <a:t>of their own learning.</a:t>
            </a:r>
            <a:endParaRPr lang="en-US" sz="1900" dirty="0">
              <a:effectLst/>
              <a:latin typeface="Linux Biolinum" panose="02000503000000000000" pitchFamily="2" charset="0"/>
              <a:ea typeface="Linux Biolinum" panose="02000503000000000000" pitchFamily="2" charset="0"/>
              <a:cs typeface="Linux Biolinum" panose="02000503000000000000" pitchFamily="2" charset="0"/>
            </a:endParaRPr>
          </a:p>
        </p:txBody>
      </p:sp>
      <p:pic>
        <p:nvPicPr>
          <p:cNvPr id="5" name="Picture 4" descr="A picture containing text, screenshot, logo, font&#10;&#10;Description automatically generated">
            <a:extLst>
              <a:ext uri="{FF2B5EF4-FFF2-40B4-BE49-F238E27FC236}">
                <a16:creationId xmlns:a16="http://schemas.microsoft.com/office/drawing/2014/main" id="{7F4D06F7-AA1C-1BCC-690F-4ADFA62B8A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8" t="462" r="1543" b="2298"/>
          <a:stretch/>
        </p:blipFill>
        <p:spPr>
          <a:xfrm>
            <a:off x="4782590" y="627534"/>
            <a:ext cx="4181898" cy="3888432"/>
          </a:xfrm>
          <a:prstGeom prst="rect">
            <a:avLst/>
          </a:prstGeom>
        </p:spPr>
      </p:pic>
    </p:spTree>
    <p:extLst>
      <p:ext uri="{BB962C8B-B14F-4D97-AF65-F5344CB8AC3E}">
        <p14:creationId xmlns:p14="http://schemas.microsoft.com/office/powerpoint/2010/main" val="239276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CA6D-248F-F1FF-3053-515EC1E26DB2}"/>
              </a:ext>
            </a:extLst>
          </p:cNvPr>
          <p:cNvSpPr>
            <a:spLocks noGrp="1"/>
          </p:cNvSpPr>
          <p:nvPr>
            <p:ph type="title"/>
          </p:nvPr>
        </p:nvSpPr>
        <p:spPr/>
        <p:txBody>
          <a:bodyPr>
            <a:noAutofit/>
          </a:bodyPr>
          <a:lstStyle/>
          <a:p>
            <a:r>
              <a:rPr lang="en-US" sz="3200" b="1" dirty="0">
                <a:latin typeface="Linux Biolinum" panose="02000503000000000000" pitchFamily="2" charset="0"/>
                <a:ea typeface="Linux Biolinum" panose="02000503000000000000" pitchFamily="2" charset="0"/>
                <a:cs typeface="Linux Biolinum" panose="02000503000000000000" pitchFamily="2" charset="0"/>
              </a:rPr>
              <a:t>UFS SE Best Practices </a:t>
            </a:r>
            <a:r>
              <a:rPr lang="en-US" sz="3200" b="1" dirty="0" err="1">
                <a:latin typeface="Linux Biolinum" panose="02000503000000000000" pitchFamily="2" charset="0"/>
                <a:ea typeface="Linux Biolinum" panose="02000503000000000000" pitchFamily="2" charset="0"/>
                <a:cs typeface="Linux Biolinum" panose="02000503000000000000" pitchFamily="2" charset="0"/>
              </a:rPr>
              <a:t>cont</a:t>
            </a:r>
            <a:r>
              <a:rPr lang="en-US" sz="3200" b="1" dirty="0">
                <a:latin typeface="Linux Biolinum" panose="02000503000000000000" pitchFamily="2" charset="0"/>
                <a:ea typeface="Linux Biolinum" panose="02000503000000000000" pitchFamily="2" charset="0"/>
                <a:cs typeface="Linux Biolinum" panose="02000503000000000000" pitchFamily="2" charset="0"/>
              </a:rPr>
              <a:t>…</a:t>
            </a:r>
          </a:p>
        </p:txBody>
      </p:sp>
      <p:sp>
        <p:nvSpPr>
          <p:cNvPr id="3" name="Content Placeholder 2">
            <a:extLst>
              <a:ext uri="{FF2B5EF4-FFF2-40B4-BE49-F238E27FC236}">
                <a16:creationId xmlns:a16="http://schemas.microsoft.com/office/drawing/2014/main" id="{9B3EA7A7-47E4-A9C6-DA05-F578F0F63FB6}"/>
              </a:ext>
            </a:extLst>
          </p:cNvPr>
          <p:cNvSpPr>
            <a:spLocks noGrp="1"/>
          </p:cNvSpPr>
          <p:nvPr>
            <p:ph idx="1"/>
          </p:nvPr>
        </p:nvSpPr>
        <p:spPr/>
        <p:txBody>
          <a:bodyPr>
            <a:normAutofit/>
          </a:bodyPr>
          <a:lstStyle/>
          <a:p>
            <a:pPr marL="0" indent="0" algn="just">
              <a:buNone/>
            </a:pPr>
            <a:r>
              <a:rPr lang="en-US" sz="2000" b="1" dirty="0">
                <a:latin typeface="Linux Biolinum" panose="02000503000000000000" pitchFamily="2" charset="0"/>
                <a:ea typeface="Linux Biolinum" panose="02000503000000000000" pitchFamily="2" charset="0"/>
                <a:cs typeface="Linux Biolinum" panose="02000503000000000000" pitchFamily="2" charset="0"/>
              </a:rPr>
              <a:t>South African Survey of Student Engagement (SASSE)</a:t>
            </a:r>
          </a:p>
          <a:p>
            <a:pPr algn="just"/>
            <a:r>
              <a:rPr lang="en-US" sz="2000" dirty="0">
                <a:latin typeface="Linux Biolinum" panose="02000503000000000000" pitchFamily="2" charset="0"/>
                <a:ea typeface="Linux Biolinum" panose="02000503000000000000" pitchFamily="2" charset="0"/>
                <a:cs typeface="Linux Biolinum" panose="02000503000000000000" pitchFamily="2" charset="0"/>
              </a:rPr>
              <a:t>Used by the institution to collect data on four engagement themes: 1) </a:t>
            </a:r>
            <a:r>
              <a:rPr lang="en-US" sz="2000" b="1" dirty="0">
                <a:latin typeface="Linux Biolinum" panose="02000503000000000000" pitchFamily="2" charset="0"/>
                <a:ea typeface="Linux Biolinum" panose="02000503000000000000" pitchFamily="2" charset="0"/>
                <a:cs typeface="Linux Biolinum" panose="02000503000000000000" pitchFamily="2" charset="0"/>
              </a:rPr>
              <a:t>Academic challenges</a:t>
            </a:r>
            <a:r>
              <a:rPr lang="en-US" sz="2000" dirty="0">
                <a:latin typeface="Linux Biolinum" panose="02000503000000000000" pitchFamily="2" charset="0"/>
                <a:ea typeface="Linux Biolinum" panose="02000503000000000000" pitchFamily="2" charset="0"/>
                <a:cs typeface="Linux Biolinum" panose="02000503000000000000" pitchFamily="2" charset="0"/>
              </a:rPr>
              <a:t>, 2) </a:t>
            </a:r>
            <a:r>
              <a:rPr lang="en-US" sz="2000" b="1" dirty="0">
                <a:latin typeface="Linux Biolinum" panose="02000503000000000000" pitchFamily="2" charset="0"/>
                <a:ea typeface="Linux Biolinum" panose="02000503000000000000" pitchFamily="2" charset="0"/>
                <a:cs typeface="Linux Biolinum" panose="02000503000000000000" pitchFamily="2" charset="0"/>
              </a:rPr>
              <a:t>Learning with peers</a:t>
            </a:r>
            <a:r>
              <a:rPr lang="en-US" sz="2000" dirty="0">
                <a:latin typeface="Linux Biolinum" panose="02000503000000000000" pitchFamily="2" charset="0"/>
                <a:ea typeface="Linux Biolinum" panose="02000503000000000000" pitchFamily="2" charset="0"/>
                <a:cs typeface="Linux Biolinum" panose="02000503000000000000" pitchFamily="2" charset="0"/>
              </a:rPr>
              <a:t>, 3) </a:t>
            </a:r>
            <a:r>
              <a:rPr lang="en-US" sz="2000" b="1" dirty="0">
                <a:latin typeface="Linux Biolinum" panose="02000503000000000000" pitchFamily="2" charset="0"/>
                <a:ea typeface="Linux Biolinum" panose="02000503000000000000" pitchFamily="2" charset="0"/>
                <a:cs typeface="Linux Biolinum" panose="02000503000000000000" pitchFamily="2" charset="0"/>
              </a:rPr>
              <a:t>Experience with staff</a:t>
            </a:r>
            <a:r>
              <a:rPr lang="en-US" sz="2000" dirty="0">
                <a:latin typeface="Linux Biolinum" panose="02000503000000000000" pitchFamily="2" charset="0"/>
                <a:ea typeface="Linux Biolinum" panose="02000503000000000000" pitchFamily="2" charset="0"/>
                <a:cs typeface="Linux Biolinum" panose="02000503000000000000" pitchFamily="2" charset="0"/>
              </a:rPr>
              <a:t>, and 4) </a:t>
            </a:r>
            <a:r>
              <a:rPr lang="en-US" sz="2000" b="1" dirty="0">
                <a:latin typeface="Linux Biolinum" panose="02000503000000000000" pitchFamily="2" charset="0"/>
                <a:ea typeface="Linux Biolinum" panose="02000503000000000000" pitchFamily="2" charset="0"/>
                <a:cs typeface="Linux Biolinum" panose="02000503000000000000" pitchFamily="2" charset="0"/>
              </a:rPr>
              <a:t>Campus environment</a:t>
            </a:r>
            <a:r>
              <a:rPr lang="en-US" sz="2000" dirty="0">
                <a:latin typeface="Linux Biolinum" panose="02000503000000000000" pitchFamily="2" charset="0"/>
                <a:ea typeface="Linux Biolinum" panose="02000503000000000000" pitchFamily="2" charset="0"/>
                <a:cs typeface="Linux Biolinum" panose="02000503000000000000" pitchFamily="2" charset="0"/>
              </a:rPr>
              <a:t>.</a:t>
            </a:r>
          </a:p>
          <a:p>
            <a:pPr algn="just"/>
            <a:r>
              <a:rPr lang="en-US" sz="2000" dirty="0">
                <a:latin typeface="Linux Biolinum" panose="02000503000000000000" pitchFamily="2" charset="0"/>
                <a:ea typeface="Linux Biolinum" panose="02000503000000000000" pitchFamily="2" charset="0"/>
                <a:cs typeface="Linux Biolinum" panose="02000503000000000000" pitchFamily="2" charset="0"/>
              </a:rPr>
              <a:t>Provides the institution with data that ca ne used to assess institutional practices that are strongly correlated with student engagement, success and retention. (Diagnostic/Monitoring tool).</a:t>
            </a:r>
          </a:p>
          <a:p>
            <a:pPr algn="just"/>
            <a:r>
              <a:rPr lang="en-US" sz="2000" dirty="0">
                <a:latin typeface="Linux Biolinum" panose="02000503000000000000" pitchFamily="2" charset="0"/>
                <a:ea typeface="Linux Biolinum" panose="02000503000000000000" pitchFamily="2" charset="0"/>
                <a:cs typeface="Linux Biolinum" panose="02000503000000000000" pitchFamily="2" charset="0"/>
              </a:rPr>
              <a:t>Was originally developed in the USA and is deeply contextualized and adjusted to local expressions.</a:t>
            </a:r>
          </a:p>
          <a:p>
            <a:pPr marL="0" indent="0" algn="just">
              <a:buNone/>
            </a:pPr>
            <a:endParaRPr lang="en-US" sz="2000" dirty="0">
              <a:latin typeface="Linux Biolinum" panose="02000503000000000000" pitchFamily="2" charset="0"/>
              <a:ea typeface="Linux Biolinum" panose="02000503000000000000" pitchFamily="2" charset="0"/>
              <a:cs typeface="Linux Biolinum" panose="02000503000000000000" pitchFamily="2" charset="0"/>
            </a:endParaRPr>
          </a:p>
        </p:txBody>
      </p:sp>
    </p:spTree>
    <p:extLst>
      <p:ext uri="{BB962C8B-B14F-4D97-AF65-F5344CB8AC3E}">
        <p14:creationId xmlns:p14="http://schemas.microsoft.com/office/powerpoint/2010/main" val="1890154856"/>
      </p:ext>
    </p:extLst>
  </p:cSld>
  <p:clrMapOvr>
    <a:masterClrMapping/>
  </p:clrMapOvr>
</p:sld>
</file>

<file path=ppt/theme/theme1.xml><?xml version="1.0" encoding="utf-8"?>
<a:theme xmlns:a="http://schemas.openxmlformats.org/drawingml/2006/main" name="Office Theme">
  <a:themeElements>
    <a:clrScheme name="UFS Primary">
      <a:dk1>
        <a:sysClr val="windowText" lastClr="000000"/>
      </a:dk1>
      <a:lt1>
        <a:sysClr val="window" lastClr="FFFFFF"/>
      </a:lt1>
      <a:dk2>
        <a:srgbClr val="7F7F7F"/>
      </a:dk2>
      <a:lt2>
        <a:srgbClr val="FFFFFF"/>
      </a:lt2>
      <a:accent1>
        <a:srgbClr val="0F204B"/>
      </a:accent1>
      <a:accent2>
        <a:srgbClr val="A71930"/>
      </a:accent2>
      <a:accent3>
        <a:srgbClr val="00675A"/>
      </a:accent3>
      <a:accent4>
        <a:srgbClr val="490E6F"/>
      </a:accent4>
      <a:accent5>
        <a:srgbClr val="0039A7"/>
      </a:accent5>
      <a:accent6>
        <a:srgbClr val="EA8400"/>
      </a:accent6>
      <a:hlink>
        <a:srgbClr val="A71930"/>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UFS Primary">
      <a:dk1>
        <a:sysClr val="windowText" lastClr="000000"/>
      </a:dk1>
      <a:lt1>
        <a:sysClr val="window" lastClr="FFFFFF"/>
      </a:lt1>
      <a:dk2>
        <a:srgbClr val="7F7F7F"/>
      </a:dk2>
      <a:lt2>
        <a:srgbClr val="FFFFFF"/>
      </a:lt2>
      <a:accent1>
        <a:srgbClr val="0F204B"/>
      </a:accent1>
      <a:accent2>
        <a:srgbClr val="A71930"/>
      </a:accent2>
      <a:accent3>
        <a:srgbClr val="00675A"/>
      </a:accent3>
      <a:accent4>
        <a:srgbClr val="490E6F"/>
      </a:accent4>
      <a:accent5>
        <a:srgbClr val="0039A7"/>
      </a:accent5>
      <a:accent6>
        <a:srgbClr val="EA8400"/>
      </a:accent6>
      <a:hlink>
        <a:srgbClr val="A71930"/>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66FDA851267145BD7673A64FF94F72" ma:contentTypeVersion="14" ma:contentTypeDescription="Create a new document." ma:contentTypeScope="" ma:versionID="6b7727f19ab7fd27c94a9cef077b5dca">
  <xsd:schema xmlns:xsd="http://www.w3.org/2001/XMLSchema" xmlns:xs="http://www.w3.org/2001/XMLSchema" xmlns:p="http://schemas.microsoft.com/office/2006/metadata/properties" xmlns:ns3="babfcd80-7f99-46e4-898d-cad6b7426b49" xmlns:ns4="19e9393a-5cfe-44a2-ab00-bcf4609f8cfb" targetNamespace="http://schemas.microsoft.com/office/2006/metadata/properties" ma:root="true" ma:fieldsID="cbfd21a1e4a0ed6056176f475cab2e35" ns3:_="" ns4:_="">
    <xsd:import namespace="babfcd80-7f99-46e4-898d-cad6b7426b49"/>
    <xsd:import namespace="19e9393a-5cfe-44a2-ab00-bcf4609f8cf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bfcd80-7f99-46e4-898d-cad6b7426b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e9393a-5cfe-44a2-ab00-bcf4609f8cf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abfcd80-7f99-46e4-898d-cad6b7426b49" xsi:nil="true"/>
  </documentManagement>
</p:properties>
</file>

<file path=customXml/itemProps1.xml><?xml version="1.0" encoding="utf-8"?>
<ds:datastoreItem xmlns:ds="http://schemas.openxmlformats.org/officeDocument/2006/customXml" ds:itemID="{88B1A2D6-5274-44E2-9B2F-F7EF0EBDA407}">
  <ds:schemaRefs>
    <ds:schemaRef ds:uri="http://schemas.microsoft.com/sharepoint/v3/contenttype/forms"/>
  </ds:schemaRefs>
</ds:datastoreItem>
</file>

<file path=customXml/itemProps2.xml><?xml version="1.0" encoding="utf-8"?>
<ds:datastoreItem xmlns:ds="http://schemas.openxmlformats.org/officeDocument/2006/customXml" ds:itemID="{B345D91F-BF74-48EE-AE0F-4190DBD971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bfcd80-7f99-46e4-898d-cad6b7426b49"/>
    <ds:schemaRef ds:uri="19e9393a-5cfe-44a2-ab00-bcf4609f8c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7CB55A-13C8-42CE-9EBC-91CF0B10C283}">
  <ds:schemaRefs>
    <ds:schemaRef ds:uri="http://schemas.openxmlformats.org/package/2006/metadata/core-properties"/>
    <ds:schemaRef ds:uri="http://schemas.microsoft.com/office/2006/documentManagement/types"/>
    <ds:schemaRef ds:uri="babfcd80-7f99-46e4-898d-cad6b7426b49"/>
    <ds:schemaRef ds:uri="http://purl.org/dc/dcmitype/"/>
    <ds:schemaRef ds:uri="http://schemas.microsoft.com/office/infopath/2007/PartnerControls"/>
    <ds:schemaRef ds:uri="http://www.w3.org/XML/1998/namespace"/>
    <ds:schemaRef ds:uri="http://schemas.microsoft.com/office/2006/metadata/properties"/>
    <ds:schemaRef ds:uri="19e9393a-5cfe-44a2-ab00-bcf4609f8cfb"/>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2401</TotalTime>
  <Words>679</Words>
  <Application>Microsoft Office PowerPoint</Application>
  <PresentationFormat>On-screen Show (16:9)</PresentationFormat>
  <Paragraphs>52</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Linux Biolinum</vt:lpstr>
      <vt:lpstr>Symbol</vt:lpstr>
      <vt:lpstr>Wingdings</vt:lpstr>
      <vt:lpstr>Office Theme</vt:lpstr>
      <vt:lpstr>1_Office Theme</vt:lpstr>
      <vt:lpstr>A student-centered approach for positive student engagement</vt:lpstr>
      <vt:lpstr>Opening remarks</vt:lpstr>
      <vt:lpstr>kkkkkk</vt:lpstr>
      <vt:lpstr>Student Engagement Framework (SEF)</vt:lpstr>
      <vt:lpstr>j</vt:lpstr>
      <vt:lpstr>Tenets of SE</vt:lpstr>
      <vt:lpstr>Tenets of SE</vt:lpstr>
      <vt:lpstr>UFS SE Best Practices</vt:lpstr>
      <vt:lpstr>UFS SE Best Practices cont…</vt:lpstr>
      <vt:lpstr>Questions to ponder </vt:lpstr>
      <vt:lpstr>We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Arno</dc:creator>
  <cp:lastModifiedBy>Pholla Mbalane</cp:lastModifiedBy>
  <cp:revision>39</cp:revision>
  <dcterms:created xsi:type="dcterms:W3CDTF">2020-01-27T07:13:27Z</dcterms:created>
  <dcterms:modified xsi:type="dcterms:W3CDTF">2023-05-20T09:13:09Z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0x0101001266FDA851267145BD7673A64FF94F72</vt:lpwstr>
  </property>
</Properties>
</file>